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3" r:id="rId4"/>
  </p:sldMasterIdLst>
  <p:notesMasterIdLst>
    <p:notesMasterId r:id="rId16"/>
  </p:notesMasterIdLst>
  <p:sldIdLst>
    <p:sldId id="376" r:id="rId5"/>
    <p:sldId id="2147481910" r:id="rId6"/>
    <p:sldId id="2147482069" r:id="rId7"/>
    <p:sldId id="2147481945" r:id="rId8"/>
    <p:sldId id="2147481934" r:id="rId9"/>
    <p:sldId id="2147482062" r:id="rId10"/>
    <p:sldId id="2147482064" r:id="rId11"/>
    <p:sldId id="2147482066" r:id="rId12"/>
    <p:sldId id="2147482068" r:id="rId13"/>
    <p:sldId id="2147482061" r:id="rId14"/>
    <p:sldId id="2147482060"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1DAF83-2876-4C1D-97BE-63B1BB77F1F9}">
          <p14:sldIdLst>
            <p14:sldId id="376"/>
            <p14:sldId id="2147481910"/>
            <p14:sldId id="2147482069"/>
            <p14:sldId id="2147481945"/>
            <p14:sldId id="2147481934"/>
            <p14:sldId id="2147482062"/>
            <p14:sldId id="2147482064"/>
            <p14:sldId id="2147482066"/>
            <p14:sldId id="2147482068"/>
            <p14:sldId id="2147482061"/>
            <p14:sldId id="214748206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7A"/>
    <a:srgbClr val="1F497D"/>
    <a:srgbClr val="00B4E0"/>
    <a:srgbClr val="86B4CC"/>
    <a:srgbClr val="4591AF"/>
    <a:srgbClr val="016F93"/>
    <a:srgbClr val="496F68"/>
    <a:srgbClr val="A5B7B3"/>
    <a:srgbClr val="4B7168"/>
    <a:srgbClr val="578C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103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4D0607-A68C-B54B-95E2-482E39FDEF90}" type="datetimeFigureOut">
              <a:rPr lang="de-DE" smtClean="0"/>
              <a:t>26.03.2026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7EEB39-CC78-BA4C-A7C4-4E71C0C8E1C7}" type="slidenum">
              <a:rPr lang="de-DE" smtClean="0"/>
              <a:t>‹#›</a:t>
            </a:fld>
            <a:endParaRPr lang="de-DE"/>
          </a:p>
        </p:txBody>
      </p:sp>
    </p:spTree>
    <p:extLst>
      <p:ext uri="{BB962C8B-B14F-4D97-AF65-F5344CB8AC3E}">
        <p14:creationId xmlns:p14="http://schemas.microsoft.com/office/powerpoint/2010/main" val="105427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spcAft>
                <a:spcPts val="800"/>
              </a:spcAft>
              <a:buNone/>
              <a:defRPr/>
            </a:pPr>
            <a:r>
              <a:rPr lang="nl-NL" sz="2000" b="0">
                <a:latin typeface="Calibri Light" panose="020F0302020204030204"/>
              </a:rPr>
              <a:t>Centraal in het model staan onze klanten en partners, daarom heen worden de processen in de verschillende fasen van de klantreis georganiseerd. </a:t>
            </a:r>
          </a:p>
          <a:p>
            <a:pPr marL="285750" indent="-285750">
              <a:lnSpc>
                <a:spcPct val="100000"/>
              </a:lnSpc>
              <a:spcBef>
                <a:spcPts val="0"/>
              </a:spcBef>
              <a:spcAft>
                <a:spcPts val="800"/>
              </a:spcAft>
              <a:buFont typeface="Arial" panose="020B0604020202020204" pitchFamily="34" charset="0"/>
              <a:buChar char="•"/>
              <a:defRPr/>
            </a:pPr>
            <a:r>
              <a:rPr lang="nl-NL" sz="1600">
                <a:latin typeface="Calibri Light" panose="020F0302020204030204"/>
              </a:rPr>
              <a:t>In de ‘</a:t>
            </a:r>
            <a:r>
              <a:rPr lang="nl-NL" sz="1600" err="1">
                <a:latin typeface="Calibri Light" panose="020F0302020204030204"/>
              </a:rPr>
              <a:t>develop</a:t>
            </a:r>
            <a:r>
              <a:rPr lang="nl-NL" sz="1600">
                <a:latin typeface="Calibri Light" panose="020F0302020204030204"/>
              </a:rPr>
              <a:t>’ fase leren nieuwe klanten en partners ons kennen, en verdiepen wij bestaande relaties door in te spelen op hun behoeften door middel van consultancy, product management en marketing &amp; communicatie.</a:t>
            </a:r>
          </a:p>
          <a:p>
            <a:pPr marL="285750" indent="-285750">
              <a:lnSpc>
                <a:spcPct val="100000"/>
              </a:lnSpc>
              <a:spcBef>
                <a:spcPts val="0"/>
              </a:spcBef>
              <a:spcAft>
                <a:spcPts val="800"/>
              </a:spcAft>
              <a:buFont typeface="Arial" panose="020B0604020202020204" pitchFamily="34" charset="0"/>
              <a:buChar char="•"/>
              <a:defRPr/>
            </a:pPr>
            <a:r>
              <a:rPr lang="nl-NL" sz="1600">
                <a:latin typeface="Calibri Light" panose="020F0302020204030204"/>
              </a:rPr>
              <a:t>De ‘experience’ fase en processen begint met de </a:t>
            </a:r>
            <a:r>
              <a:rPr lang="nl-NL" sz="1600" err="1">
                <a:latin typeface="Calibri Light" panose="020F0302020204030204"/>
              </a:rPr>
              <a:t>onboarding</a:t>
            </a:r>
            <a:r>
              <a:rPr lang="nl-NL" sz="1600">
                <a:latin typeface="Calibri Light" panose="020F0302020204030204"/>
              </a:rPr>
              <a:t> van klanten en partners en heeft als doel het verder op- en uitbouwen van relaties, zodat klanten bevestigd worden in hun keuze voor onze proposities en dienstverlening.</a:t>
            </a:r>
          </a:p>
          <a:p>
            <a:pPr marL="285750" indent="-285750">
              <a:lnSpc>
                <a:spcPct val="100000"/>
              </a:lnSpc>
              <a:spcBef>
                <a:spcPts val="0"/>
              </a:spcBef>
              <a:spcAft>
                <a:spcPts val="800"/>
              </a:spcAft>
              <a:buFont typeface="Arial" panose="020B0604020202020204" pitchFamily="34" charset="0"/>
              <a:buChar char="•"/>
              <a:defRPr/>
            </a:pPr>
            <a:r>
              <a:rPr lang="nl-NL" sz="1600" b="0">
                <a:latin typeface="Calibri Light" panose="020F0302020204030204"/>
              </a:rPr>
              <a:t>De </a:t>
            </a:r>
            <a:r>
              <a:rPr lang="nl-NL" sz="1600">
                <a:latin typeface="Calibri Light" panose="020F0302020204030204"/>
              </a:rPr>
              <a:t>‘partner’ fase richt zich specifiek op de processen met onze uitbestedingspartners en heeft als doel om win-win partnerships op- en uit te bouwen zodat wij samen onze klanten een consistente klantervaring bieden. </a:t>
            </a:r>
          </a:p>
          <a:p>
            <a:pPr marL="285750" indent="-285750">
              <a:lnSpc>
                <a:spcPct val="100000"/>
              </a:lnSpc>
              <a:spcBef>
                <a:spcPts val="0"/>
              </a:spcBef>
              <a:spcAft>
                <a:spcPts val="800"/>
              </a:spcAft>
              <a:buFont typeface="Arial" panose="020B0604020202020204" pitchFamily="34" charset="0"/>
              <a:buChar char="•"/>
              <a:defRPr/>
            </a:pPr>
            <a:r>
              <a:rPr lang="nl-NL" sz="1600">
                <a:latin typeface="Calibri Light" panose="020F0302020204030204"/>
              </a:rPr>
              <a:t>De ‘care’ fase en processen die daarbij horen zorgen ervoor dat onze klanten voor onze propposities blijven kiezen, omdat zij weten dat wij er voor ze zijn, juist wanneer het telt.</a:t>
            </a:r>
          </a:p>
          <a:p>
            <a:pPr marL="0" indent="0">
              <a:lnSpc>
                <a:spcPct val="100000"/>
              </a:lnSpc>
              <a:spcBef>
                <a:spcPts val="0"/>
              </a:spcBef>
              <a:spcAft>
                <a:spcPts val="800"/>
              </a:spcAft>
              <a:buFont typeface="Arial" panose="020B0604020202020204" pitchFamily="34" charset="0"/>
              <a:buNone/>
              <a:defRPr/>
            </a:pPr>
            <a:r>
              <a:rPr lang="nl-NL" sz="2000" b="0">
                <a:latin typeface="Calibri Light" panose="020F0302020204030204"/>
              </a:rPr>
              <a:t>De ‘</a:t>
            </a:r>
            <a:r>
              <a:rPr lang="nl-NL" sz="2000" b="0" err="1">
                <a:latin typeface="Calibri Light" panose="020F0302020204030204"/>
              </a:rPr>
              <a:t>enabling</a:t>
            </a:r>
            <a:r>
              <a:rPr lang="nl-NL" sz="2000" b="0">
                <a:latin typeface="Calibri Light" panose="020F0302020204030204"/>
              </a:rPr>
              <a:t>’ processen tot slot leveren een cruciale bijdrage aan onze algehele bedrijfsvoering </a:t>
            </a:r>
            <a:r>
              <a:rPr lang="nl-NL" sz="2000">
                <a:latin typeface="Calibri Light" panose="020F0302020204030204"/>
              </a:rPr>
              <a:t>door advies en </a:t>
            </a:r>
            <a:r>
              <a:rPr lang="nl-NL" sz="2000" b="0">
                <a:latin typeface="Calibri Light" panose="020F0302020204030204"/>
              </a:rPr>
              <a:t>ondersteuning.</a:t>
            </a:r>
          </a:p>
          <a:p>
            <a:endParaRPr lang="nl-NL"/>
          </a:p>
        </p:txBody>
      </p:sp>
      <p:sp>
        <p:nvSpPr>
          <p:cNvPr id="4" name="Slide Number Placeholder 3"/>
          <p:cNvSpPr>
            <a:spLocks noGrp="1"/>
          </p:cNvSpPr>
          <p:nvPr>
            <p:ph type="sldNum" sz="quarter" idx="5"/>
          </p:nvPr>
        </p:nvSpPr>
        <p:spPr/>
        <p:txBody>
          <a:bodyPr/>
          <a:lstStyle/>
          <a:p>
            <a:fld id="{837EEB39-CC78-BA4C-A7C4-4E71C0C8E1C7}" type="slidenum">
              <a:rPr lang="nl-NL" smtClean="0"/>
              <a:pPr/>
              <a:t>3</a:t>
            </a:fld>
            <a:endParaRPr lang="nl-NL"/>
          </a:p>
        </p:txBody>
      </p:sp>
    </p:spTree>
    <p:extLst>
      <p:ext uri="{BB962C8B-B14F-4D97-AF65-F5344CB8AC3E}">
        <p14:creationId xmlns:p14="http://schemas.microsoft.com/office/powerpoint/2010/main" val="4609871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10.png"/><Relationship Id="rId4" Type="http://schemas.openxmlformats.org/officeDocument/2006/relationships/image" Target="../media/image11.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pic>
        <p:nvPicPr>
          <p:cNvPr id="6" name="Grafik 2">
            <a:extLst>
              <a:ext uri="{FF2B5EF4-FFF2-40B4-BE49-F238E27FC236}">
                <a16:creationId xmlns:a16="http://schemas.microsoft.com/office/drawing/2014/main" id="{5AF2E829-5E56-46C7-A454-5DAC9963807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Grafik 2" descr="Ein Bild, das Schnee, draußen, Himmel, Berg enthält.&#10;&#10;Automatisch generierte Beschreibung">
            <a:extLst>
              <a:ext uri="{FF2B5EF4-FFF2-40B4-BE49-F238E27FC236}">
                <a16:creationId xmlns:a16="http://schemas.microsoft.com/office/drawing/2014/main" id="{A1378D3A-42CF-41B2-88B4-CE6B5F4CBEA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Textplatzhalter 8">
            <a:extLst>
              <a:ext uri="{FF2B5EF4-FFF2-40B4-BE49-F238E27FC236}">
                <a16:creationId xmlns:a16="http://schemas.microsoft.com/office/drawing/2014/main" id="{6F6E184F-AD94-4B20-8E82-70D98D5AFFDB}"/>
              </a:ext>
            </a:extLst>
          </p:cNvPr>
          <p:cNvSpPr>
            <a:spLocks noGrp="1"/>
          </p:cNvSpPr>
          <p:nvPr>
            <p:ph type="body" sz="quarter" idx="10"/>
          </p:nvPr>
        </p:nvSpPr>
        <p:spPr>
          <a:xfrm>
            <a:off x="720000" y="5580000"/>
            <a:ext cx="3492500" cy="829687"/>
          </a:xfrm>
          <a:prstGeom prst="rect">
            <a:avLst/>
          </a:prstGeom>
        </p:spPr>
        <p:txBody>
          <a:bodyPr lIns="0" tIns="0" rIns="0" bIns="0"/>
          <a:lstStyle>
            <a:lvl1pPr marL="0" indent="0">
              <a:lnSpc>
                <a:spcPts val="2100"/>
              </a:lnSpc>
              <a:spcBef>
                <a:spcPts val="0"/>
              </a:spcBef>
              <a:buNone/>
              <a:defRPr sz="1600" b="1">
                <a:solidFill>
                  <a:schemeClr val="bg1"/>
                </a:solidFill>
                <a:latin typeface="+mj-lt"/>
                <a:cs typeface="Arial" panose="020B0604020202020204" pitchFamily="34" charset="0"/>
              </a:defRPr>
            </a:lvl1pPr>
            <a:lvl2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2pPr>
            <a:lvl3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3pPr>
            <a:lvl4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4pPr>
            <a:lvl5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5pPr>
          </a:lstStyle>
          <a:p>
            <a:pPr lvl="0"/>
            <a:r>
              <a:rPr lang="nl-NL" noProof="0"/>
              <a:t>Klikken om de tekststijl van het model te bewerken</a:t>
            </a:r>
          </a:p>
        </p:txBody>
      </p:sp>
      <p:pic>
        <p:nvPicPr>
          <p:cNvPr id="10" name="Afbeelding 9">
            <a:extLst>
              <a:ext uri="{FF2B5EF4-FFF2-40B4-BE49-F238E27FC236}">
                <a16:creationId xmlns:a16="http://schemas.microsoft.com/office/drawing/2014/main" id="{FA213E95-C71C-E36E-3533-C32F14A6D9FF}"/>
              </a:ext>
            </a:extLst>
          </p:cNvPr>
          <p:cNvPicPr>
            <a:picLocks noChangeAspect="1"/>
          </p:cNvPicPr>
          <p:nvPr userDrawn="1"/>
        </p:nvPicPr>
        <p:blipFill>
          <a:blip r:embed="rId3"/>
          <a:stretch>
            <a:fillRect/>
          </a:stretch>
        </p:blipFill>
        <p:spPr>
          <a:xfrm>
            <a:off x="9150535" y="4630359"/>
            <a:ext cx="2768064" cy="2107792"/>
          </a:xfrm>
          <a:prstGeom prst="rect">
            <a:avLst/>
          </a:prstGeom>
        </p:spPr>
      </p:pic>
    </p:spTree>
    <p:extLst>
      <p:ext uri="{BB962C8B-B14F-4D97-AF65-F5344CB8AC3E}">
        <p14:creationId xmlns:p14="http://schemas.microsoft.com/office/powerpoint/2010/main" val="1730584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hapter divider 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11">
            <a:extLst>
              <a:ext uri="{FF2B5EF4-FFF2-40B4-BE49-F238E27FC236}">
                <a16:creationId xmlns:a16="http://schemas.microsoft.com/office/drawing/2014/main" id="{ABD4B764-3599-4D0A-81D8-FCE684DB580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2"/>
            <a:ext cx="12192000" cy="2700000"/>
          </a:xfrm>
          <a:prstGeom prst="rect">
            <a:avLst/>
          </a:prstGeom>
        </p:spPr>
      </p:pic>
      <p:sp>
        <p:nvSpPr>
          <p:cNvPr id="7" name="Foliennummernplatzhalter 5">
            <a:extLst>
              <a:ext uri="{FF2B5EF4-FFF2-40B4-BE49-F238E27FC236}">
                <a16:creationId xmlns:a16="http://schemas.microsoft.com/office/drawing/2014/main" id="{4CDA11F4-1605-439F-A8B5-A68928529BD1}"/>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322449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hapter divider 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6" name="Grafik 14">
            <a:extLst>
              <a:ext uri="{FF2B5EF4-FFF2-40B4-BE49-F238E27FC236}">
                <a16:creationId xmlns:a16="http://schemas.microsoft.com/office/drawing/2014/main" id="{FE7EBC05-F0B8-4912-A44B-2E0C83A8837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620002"/>
            <a:ext cx="12191999" cy="2700000"/>
          </a:xfrm>
          <a:prstGeom prst="rect">
            <a:avLst/>
          </a:prstGeom>
        </p:spPr>
      </p:pic>
      <p:sp>
        <p:nvSpPr>
          <p:cNvPr id="7" name="Foliennummernplatzhalter 5">
            <a:extLst>
              <a:ext uri="{FF2B5EF4-FFF2-40B4-BE49-F238E27FC236}">
                <a16:creationId xmlns:a16="http://schemas.microsoft.com/office/drawing/2014/main" id="{D7E850F6-E190-494E-ABF8-21BFE9F5C4F6}"/>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1912324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pic>
        <p:nvPicPr>
          <p:cNvPr id="4" name="Grafik 3" descr="Ein Bild, das Schnee, draußen, Berg, Himmel enthält.&#10;&#10;Automatisch generierte Beschreibung">
            <a:extLst>
              <a:ext uri="{FF2B5EF4-FFF2-40B4-BE49-F238E27FC236}">
                <a16:creationId xmlns:a16="http://schemas.microsoft.com/office/drawing/2014/main" id="{55921665-DC84-4D80-B630-F4E338EBD28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2"/>
            <a:ext cx="12192000" cy="6858002"/>
          </a:xfrm>
          <a:prstGeom prst="rect">
            <a:avLst/>
          </a:prstGeom>
        </p:spPr>
      </p:pic>
      <p:cxnSp>
        <p:nvCxnSpPr>
          <p:cNvPr id="5" name="Gerade Verbindung 16">
            <a:extLst>
              <a:ext uri="{FF2B5EF4-FFF2-40B4-BE49-F238E27FC236}">
                <a16:creationId xmlns:a16="http://schemas.microsoft.com/office/drawing/2014/main" id="{850201E8-055F-4DE5-B489-65BF7E3A9D5A}"/>
              </a:ext>
            </a:extLst>
          </p:cNvPr>
          <p:cNvCxnSpPr/>
          <p:nvPr/>
        </p:nvCxnSpPr>
        <p:spPr>
          <a:xfrm>
            <a:off x="720000" y="1970840"/>
            <a:ext cx="2520000" cy="1588"/>
          </a:xfrm>
          <a:prstGeom prst="line">
            <a:avLst/>
          </a:prstGeom>
          <a:ln w="53975">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Grafik 3">
            <a:extLst>
              <a:ext uri="{FF2B5EF4-FFF2-40B4-BE49-F238E27FC236}">
                <a16:creationId xmlns:a16="http://schemas.microsoft.com/office/drawing/2014/main" id="{DE4B221A-54C9-4B40-8AC7-17360EFB702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
            <a:ext cx="12192000" cy="6858002"/>
          </a:xfrm>
          <a:prstGeom prst="rect">
            <a:avLst/>
          </a:prstGeom>
        </p:spPr>
      </p:pic>
      <p:cxnSp>
        <p:nvCxnSpPr>
          <p:cNvPr id="8" name="Gerade Verbindung 16">
            <a:extLst>
              <a:ext uri="{FF2B5EF4-FFF2-40B4-BE49-F238E27FC236}">
                <a16:creationId xmlns:a16="http://schemas.microsoft.com/office/drawing/2014/main" id="{119A61D4-A05E-40E1-A592-68AFB1A833FC}"/>
              </a:ext>
            </a:extLst>
          </p:cNvPr>
          <p:cNvCxnSpPr>
            <a:cxnSpLocks/>
          </p:cNvCxnSpPr>
          <p:nvPr userDrawn="1"/>
        </p:nvCxnSpPr>
        <p:spPr>
          <a:xfrm>
            <a:off x="720000" y="1794740"/>
            <a:ext cx="1606105"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 name="Textfeld 2">
            <a:extLst>
              <a:ext uri="{FF2B5EF4-FFF2-40B4-BE49-F238E27FC236}">
                <a16:creationId xmlns:a16="http://schemas.microsoft.com/office/drawing/2014/main" id="{DBEE808C-49DF-4B5B-BF18-442E5F986ACF}"/>
              </a:ext>
            </a:extLst>
          </p:cNvPr>
          <p:cNvSpPr txBox="1"/>
          <p:nvPr userDrawn="1"/>
        </p:nvSpPr>
        <p:spPr>
          <a:xfrm>
            <a:off x="720000" y="810000"/>
            <a:ext cx="7646760" cy="677108"/>
          </a:xfrm>
          <a:prstGeom prst="rect">
            <a:avLst/>
          </a:prstGeom>
          <a:noFill/>
        </p:spPr>
        <p:txBody>
          <a:bodyPr wrap="square" lIns="0" tIns="0" rIns="0" bIns="0" rtlCol="0">
            <a:spAutoFit/>
          </a:bodyPr>
          <a:lstStyle/>
          <a:p>
            <a:r>
              <a:rPr lang="nl-NL" sz="4400" b="1" noProof="0">
                <a:solidFill>
                  <a:schemeClr val="bg1"/>
                </a:solidFill>
                <a:latin typeface="+mj-lt"/>
                <a:cs typeface="Arial" panose="020B0604020202020204" pitchFamily="34" charset="0"/>
              </a:rPr>
              <a:t>Bedankt</a:t>
            </a:r>
          </a:p>
        </p:txBody>
      </p:sp>
    </p:spTree>
    <p:extLst>
      <p:ext uri="{BB962C8B-B14F-4D97-AF65-F5344CB8AC3E}">
        <p14:creationId xmlns:p14="http://schemas.microsoft.com/office/powerpoint/2010/main" val="22038523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egal notice">
    <p:spTree>
      <p:nvGrpSpPr>
        <p:cNvPr id="1" name=""/>
        <p:cNvGrpSpPr/>
        <p:nvPr/>
      </p:nvGrpSpPr>
      <p:grpSpPr>
        <a:xfrm>
          <a:off x="0" y="0"/>
          <a:ext cx="0" cy="0"/>
          <a:chOff x="0" y="0"/>
          <a:chExt cx="0" cy="0"/>
        </a:xfrm>
      </p:grpSpPr>
      <p:sp>
        <p:nvSpPr>
          <p:cNvPr id="13" name="Textfeld 4">
            <a:extLst>
              <a:ext uri="{FF2B5EF4-FFF2-40B4-BE49-F238E27FC236}">
                <a16:creationId xmlns:a16="http://schemas.microsoft.com/office/drawing/2014/main" id="{6A2B9B25-0116-4DDB-9F8E-F0A5B3422D82}"/>
              </a:ext>
            </a:extLst>
          </p:cNvPr>
          <p:cNvSpPr txBox="1"/>
          <p:nvPr userDrawn="1"/>
        </p:nvSpPr>
        <p:spPr>
          <a:xfrm>
            <a:off x="720000" y="360000"/>
            <a:ext cx="8424000" cy="387798"/>
          </a:xfrm>
          <a:prstGeom prst="rect">
            <a:avLst/>
          </a:prstGeom>
          <a:noFill/>
        </p:spPr>
        <p:txBody>
          <a:bodyPr wrap="square" lIns="0" tIns="0" rIns="0" bIns="0" rtlCol="0">
            <a:spAutoFit/>
          </a:bodyPr>
          <a:lstStyle/>
          <a:p>
            <a:pPr>
              <a:lnSpc>
                <a:spcPct val="90000"/>
              </a:lnSpc>
            </a:pPr>
            <a:r>
              <a:rPr lang="nl-NL" sz="2800" b="1" noProof="0">
                <a:solidFill>
                  <a:srgbClr val="00547A"/>
                </a:solidFill>
                <a:latin typeface="+mj-lt"/>
                <a:cs typeface="Arial" panose="020B0604020202020204" pitchFamily="34" charset="0"/>
              </a:rPr>
              <a:t>Juridische kennisgeving</a:t>
            </a:r>
          </a:p>
        </p:txBody>
      </p:sp>
      <p:sp>
        <p:nvSpPr>
          <p:cNvPr id="14" name="Textfeld 11">
            <a:extLst>
              <a:ext uri="{FF2B5EF4-FFF2-40B4-BE49-F238E27FC236}">
                <a16:creationId xmlns:a16="http://schemas.microsoft.com/office/drawing/2014/main" id="{5EF536C5-9CC2-4BAB-919D-99F0E9E3BCB5}"/>
              </a:ext>
            </a:extLst>
          </p:cNvPr>
          <p:cNvSpPr txBox="1"/>
          <p:nvPr userDrawn="1"/>
        </p:nvSpPr>
        <p:spPr>
          <a:xfrm>
            <a:off x="718416" y="2329200"/>
            <a:ext cx="7344000" cy="2987100"/>
          </a:xfrm>
          <a:prstGeom prst="rect">
            <a:avLst/>
          </a:prstGeom>
          <a:noFill/>
        </p:spPr>
        <p:txBody>
          <a:bodyPr wrap="square" lIns="0" tIns="0" rIns="0" bIns="0" rtlCol="0">
            <a:spAutoFit/>
          </a:bodyPr>
          <a:lstStyle/>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1" kern="1200" noProof="0">
                <a:solidFill>
                  <a:srgbClr val="00547A"/>
                </a:solidFill>
                <a:latin typeface="+mn-lt"/>
                <a:ea typeface="+mn-ea"/>
                <a:cs typeface="+mn-cs"/>
              </a:rPr>
              <a:t>© 2024 elipsLife* Alle rechten voorbehouden.</a:t>
            </a:r>
            <a:r>
              <a:rPr lang="nl-NL" sz="1400" b="0" kern="1200" noProof="0">
                <a:solidFill>
                  <a:srgbClr val="00547A"/>
                </a:solidFill>
                <a:latin typeface="+mn-lt"/>
                <a:ea typeface="+mn-ea"/>
                <a:cs typeface="+mn-cs"/>
              </a:rPr>
              <a:t> Het is verboden om zonder voorafgaande schriftelijke toestemming van elipsLife deze presentatie te wijzigen, documenten of andere werken te creëren die hiervan zijn afgeleid of deze op enigerlei wijze te gebruiken voor commerciële of openbare doeleinden.</a:t>
            </a:r>
          </a:p>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0" kern="1200" noProof="0">
                <a:solidFill>
                  <a:srgbClr val="00547A"/>
                </a:solidFill>
                <a:latin typeface="+mn-lt"/>
                <a:ea typeface="+mn-ea"/>
                <a:cs typeface="+mn-cs"/>
              </a:rPr>
              <a:t>Hoewel de in deze presentatie gebruikte informatie afkomstig is van betrouwbare bronnen, kan elipsLife geen garanties of zekerheden bieden met betrekking tot de volledigheid en juistheid van de informatie. elipsLife sluit hierbij uitdrukkelijk iedere aansprakelijkheid uit voor de volledigheid en juistheid van de informatie in deze presentatie en voor eventuele schade voortvloeiend uit het gebruik ervan. In geen geval aanvaardt elipsLife aansprakelijkheid voor enige geldelijke en/of gevolgschade in verband met deze presentatie.</a:t>
            </a:r>
          </a:p>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0" kern="1200" noProof="0">
                <a:solidFill>
                  <a:srgbClr val="00547A"/>
                </a:solidFill>
                <a:latin typeface="+mn-lt"/>
                <a:ea typeface="+mn-ea"/>
                <a:cs typeface="+mn-cs"/>
              </a:rPr>
              <a:t>*</a:t>
            </a:r>
            <a:r>
              <a:rPr lang="nl-NL" sz="1400" b="0" kern="1200" noProof="0" err="1">
                <a:solidFill>
                  <a:srgbClr val="00547A"/>
                </a:solidFill>
                <a:latin typeface="+mn-lt"/>
                <a:ea typeface="+mn-ea"/>
                <a:cs typeface="+mn-cs"/>
              </a:rPr>
              <a:t>Elips</a:t>
            </a:r>
            <a:r>
              <a:rPr lang="nl-NL" sz="1400" b="0" kern="1200" noProof="0">
                <a:solidFill>
                  <a:srgbClr val="00547A"/>
                </a:solidFill>
                <a:latin typeface="+mn-lt"/>
                <a:ea typeface="+mn-ea"/>
                <a:cs typeface="+mn-cs"/>
              </a:rPr>
              <a:t> Life AG</a:t>
            </a:r>
          </a:p>
        </p:txBody>
      </p:sp>
      <p:sp>
        <p:nvSpPr>
          <p:cNvPr id="9" name="Foliennummernplatzhalter 5">
            <a:extLst>
              <a:ext uri="{FF2B5EF4-FFF2-40B4-BE49-F238E27FC236}">
                <a16:creationId xmlns:a16="http://schemas.microsoft.com/office/drawing/2014/main" id="{44E1C9DA-F030-4E50-99FA-47DDC43EB49B}"/>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3" name="Afbeelding 2">
            <a:extLst>
              <a:ext uri="{FF2B5EF4-FFF2-40B4-BE49-F238E27FC236}">
                <a16:creationId xmlns:a16="http://schemas.microsoft.com/office/drawing/2014/main" id="{1DB0F890-029B-1DAF-7E2D-DE5D2EEB43F7}"/>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25301709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with 1 titel 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24000" cy="472197"/>
          </a:xfrm>
        </p:spPr>
        <p:txBody>
          <a:bodyPr/>
          <a:lstStyle>
            <a:lvl1pPr>
              <a:defRPr sz="3600"/>
            </a:lvl1pPr>
          </a:lstStyle>
          <a:p>
            <a:r>
              <a:rPr lang="nl-NL"/>
              <a:t>Klik om de stijl te bewerken</a:t>
            </a:r>
            <a:endParaRPr lang="en-GB"/>
          </a:p>
        </p:txBody>
      </p:sp>
      <p:cxnSp>
        <p:nvCxnSpPr>
          <p:cNvPr id="3" name="Gerade Verbindung 10">
            <a:extLst>
              <a:ext uri="{FF2B5EF4-FFF2-40B4-BE49-F238E27FC236}">
                <a16:creationId xmlns:a16="http://schemas.microsoft.com/office/drawing/2014/main" id="{4B46CE5A-0817-4503-B437-94284A6CAE33}"/>
              </a:ext>
            </a:extLst>
          </p:cNvPr>
          <p:cNvCxnSpPr>
            <a:cxnSpLocks/>
          </p:cNvCxnSpPr>
          <p:nvPr userDrawn="1"/>
        </p:nvCxnSpPr>
        <p:spPr>
          <a:xfrm>
            <a:off x="720000" y="1124398"/>
            <a:ext cx="1299300" cy="0"/>
          </a:xfrm>
          <a:prstGeom prst="line">
            <a:avLst/>
          </a:prstGeom>
          <a:ln w="27051">
            <a:solidFill>
              <a:srgbClr val="00547A"/>
            </a:solidFill>
          </a:ln>
          <a:effectLst/>
        </p:spPr>
        <p:style>
          <a:lnRef idx="2">
            <a:schemeClr val="accent1"/>
          </a:lnRef>
          <a:fillRef idx="0">
            <a:schemeClr val="accent1"/>
          </a:fillRef>
          <a:effectRef idx="1">
            <a:schemeClr val="accent1"/>
          </a:effectRef>
          <a:fontRef idx="minor">
            <a:schemeClr val="tx1"/>
          </a:fontRef>
        </p:style>
      </p:cxnSp>
      <p:sp>
        <p:nvSpPr>
          <p:cNvPr id="4" name="Textfeld 10">
            <a:extLst>
              <a:ext uri="{FF2B5EF4-FFF2-40B4-BE49-F238E27FC236}">
                <a16:creationId xmlns:a16="http://schemas.microsoft.com/office/drawing/2014/main" id="{7C11718F-495D-4CF9-A78B-FC2E4265616E}"/>
              </a:ext>
            </a:extLst>
          </p:cNvPr>
          <p:cNvSpPr txBox="1">
            <a:spLocks noChangeArrowheads="1"/>
          </p:cNvSpPr>
          <p:nvPr userDrawn="1"/>
        </p:nvSpPr>
        <p:spPr bwMode="auto">
          <a:xfrm>
            <a:off x="1152000" y="6410609"/>
            <a:ext cx="2590800"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charset="0"/>
                <a:ea typeface="ＭＳ Ｐゴシック" pitchFamily="-104" charset="-128"/>
              </a:defRPr>
            </a:lvl1pPr>
            <a:lvl2pPr marL="37931725" indent="-37474525" eaLnBrk="0" hangingPunct="0">
              <a:defRPr sz="2400">
                <a:solidFill>
                  <a:schemeClr val="tx1"/>
                </a:solidFill>
                <a:latin typeface="Arial" charset="0"/>
                <a:ea typeface="ＭＳ Ｐゴシック" pitchFamily="-104" charset="-128"/>
              </a:defRPr>
            </a:lvl2pPr>
            <a:lvl3pPr eaLnBrk="0" hangingPunct="0">
              <a:defRPr sz="2400">
                <a:solidFill>
                  <a:schemeClr val="tx1"/>
                </a:solidFill>
                <a:latin typeface="Arial" charset="0"/>
                <a:ea typeface="ＭＳ Ｐゴシック" pitchFamily="-104" charset="-128"/>
              </a:defRPr>
            </a:lvl3pPr>
            <a:lvl4pPr eaLnBrk="0" hangingPunct="0">
              <a:defRPr sz="2400">
                <a:solidFill>
                  <a:schemeClr val="tx1"/>
                </a:solidFill>
                <a:latin typeface="Arial" charset="0"/>
                <a:ea typeface="ＭＳ Ｐゴシック" pitchFamily="-104" charset="-128"/>
              </a:defRPr>
            </a:lvl4pPr>
            <a:lvl5pPr eaLnBrk="0" hangingPunct="0">
              <a:defRPr sz="2400">
                <a:solidFill>
                  <a:schemeClr val="tx1"/>
                </a:solidFill>
                <a:latin typeface="Arial" charset="0"/>
                <a:ea typeface="ＭＳ Ｐゴシック" pitchFamily="-104" charset="-128"/>
              </a:defRPr>
            </a:lvl5pPr>
            <a:lvl6pPr marL="457200" eaLnBrk="0" fontAlgn="base" hangingPunct="0">
              <a:spcBef>
                <a:spcPct val="0"/>
              </a:spcBef>
              <a:spcAft>
                <a:spcPct val="0"/>
              </a:spcAft>
              <a:defRPr sz="2400">
                <a:solidFill>
                  <a:schemeClr val="tx1"/>
                </a:solidFill>
                <a:latin typeface="Arial" charset="0"/>
                <a:ea typeface="ＭＳ Ｐゴシック" pitchFamily="-104" charset="-128"/>
              </a:defRPr>
            </a:lvl6pPr>
            <a:lvl7pPr marL="914400" eaLnBrk="0" fontAlgn="base" hangingPunct="0">
              <a:spcBef>
                <a:spcPct val="0"/>
              </a:spcBef>
              <a:spcAft>
                <a:spcPct val="0"/>
              </a:spcAft>
              <a:defRPr sz="2400">
                <a:solidFill>
                  <a:schemeClr val="tx1"/>
                </a:solidFill>
                <a:latin typeface="Arial" charset="0"/>
                <a:ea typeface="ＭＳ Ｐゴシック" pitchFamily="-104" charset="-128"/>
              </a:defRPr>
            </a:lvl7pPr>
            <a:lvl8pPr marL="1371600" eaLnBrk="0" fontAlgn="base" hangingPunct="0">
              <a:spcBef>
                <a:spcPct val="0"/>
              </a:spcBef>
              <a:spcAft>
                <a:spcPct val="0"/>
              </a:spcAft>
              <a:defRPr sz="2400">
                <a:solidFill>
                  <a:schemeClr val="tx1"/>
                </a:solidFill>
                <a:latin typeface="Arial" charset="0"/>
                <a:ea typeface="ＭＳ Ｐゴシック" pitchFamily="-104" charset="-128"/>
              </a:defRPr>
            </a:lvl8pPr>
            <a:lvl9pPr marL="1828800" eaLnBrk="0" fontAlgn="base" hangingPunct="0">
              <a:spcBef>
                <a:spcPct val="0"/>
              </a:spcBef>
              <a:spcAft>
                <a:spcPct val="0"/>
              </a:spcAft>
              <a:defRPr sz="2400">
                <a:solidFill>
                  <a:schemeClr val="tx1"/>
                </a:solidFill>
                <a:latin typeface="Arial" charset="0"/>
                <a:ea typeface="ＭＳ Ｐゴシック" pitchFamily="-104" charset="-128"/>
              </a:defRPr>
            </a:lvl9pPr>
          </a:lstStyle>
          <a:p>
            <a:pPr eaLnBrk="1" hangingPunct="1">
              <a:defRPr/>
            </a:pPr>
            <a:r>
              <a:rPr lang="en-US" sz="900" err="1">
                <a:solidFill>
                  <a:srgbClr val="00B6E8"/>
                </a:solidFill>
                <a:cs typeface="Arial" charset="0"/>
              </a:rPr>
              <a:t>elipsLife</a:t>
            </a:r>
            <a:endParaRPr lang="de-DE" sz="900">
              <a:solidFill>
                <a:srgbClr val="00B6E8"/>
              </a:solidFill>
              <a:cs typeface="Arial" charset="0"/>
            </a:endParaRP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900303"/>
          </a:xfrm>
          <a:prstGeom prst="rect">
            <a:avLst/>
          </a:prstGeom>
        </p:spPr>
        <p:txBody>
          <a:bodyPr lIns="0" tIns="0" rIns="0" bIns="0"/>
          <a:lstStyle>
            <a:lvl1pPr>
              <a:defRPr sz="1800">
                <a:solidFill>
                  <a:srgbClr val="00547A"/>
                </a:solidFill>
                <a:latin typeface="Arial" panose="020B0604020202020204" pitchFamily="34" charset="0"/>
                <a:cs typeface="Arial" panose="020B0604020202020204" pitchFamily="34" charset="0"/>
              </a:defRPr>
            </a:lvl1pPr>
            <a:lvl2pPr>
              <a:defRPr sz="1400">
                <a:solidFill>
                  <a:srgbClr val="00547A"/>
                </a:solidFill>
                <a:latin typeface="Arial" panose="020B0604020202020204" pitchFamily="34" charset="0"/>
                <a:cs typeface="Arial" panose="020B0604020202020204" pitchFamily="34" charset="0"/>
              </a:defRPr>
            </a:lvl2pPr>
            <a:lvl3pPr>
              <a:defRPr sz="1400">
                <a:solidFill>
                  <a:srgbClr val="00547A"/>
                </a:solidFill>
                <a:latin typeface="Arial" panose="020B0604020202020204" pitchFamily="34" charset="0"/>
                <a:cs typeface="Arial" panose="020B0604020202020204" pitchFamily="34" charset="0"/>
              </a:defRPr>
            </a:lvl3pPr>
            <a:lvl4pPr>
              <a:defRPr sz="1200">
                <a:solidFill>
                  <a:srgbClr val="00547A"/>
                </a:solidFill>
                <a:latin typeface="Arial" panose="020B0604020202020204" pitchFamily="34" charset="0"/>
                <a:cs typeface="Arial" panose="020B0604020202020204" pitchFamily="34" charset="0"/>
              </a:defRPr>
            </a:lvl4pPr>
            <a:lvl5pPr>
              <a:defRPr sz="1200">
                <a:solidFill>
                  <a:srgbClr val="00547A"/>
                </a:solidFill>
                <a:latin typeface="Arial" panose="020B0604020202020204" pitchFamily="34" charset="0"/>
                <a:cs typeface="Arial" panose="020B0604020202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GB"/>
          </a:p>
        </p:txBody>
      </p:sp>
      <p:pic>
        <p:nvPicPr>
          <p:cNvPr id="8" name="Grafik 7">
            <a:extLst>
              <a:ext uri="{FF2B5EF4-FFF2-40B4-BE49-F238E27FC236}">
                <a16:creationId xmlns:a16="http://schemas.microsoft.com/office/drawing/2014/main" id="{FCF73CD7-BF17-40F8-91FB-17221F1FCA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22290" y="0"/>
            <a:ext cx="3769710" cy="1756229"/>
          </a:xfrm>
          <a:prstGeom prst="rect">
            <a:avLst/>
          </a:prstGeom>
        </p:spPr>
      </p:pic>
      <p:sp>
        <p:nvSpPr>
          <p:cNvPr id="6" name="Foliennummernplatzhalter 5">
            <a:extLst>
              <a:ext uri="{FF2B5EF4-FFF2-40B4-BE49-F238E27FC236}">
                <a16:creationId xmlns:a16="http://schemas.microsoft.com/office/drawing/2014/main" id="{B6D03D3E-1AB0-4206-97E8-00F7F5F2BFC7}"/>
              </a:ext>
            </a:extLst>
          </p:cNvPr>
          <p:cNvSpPr>
            <a:spLocks noGrp="1"/>
          </p:cNvSpPr>
          <p:nvPr>
            <p:ph type="sldNum" sz="quarter" idx="11"/>
          </p:nvPr>
        </p:nvSpPr>
        <p:spPr/>
        <p:txBody>
          <a:bodyPr/>
          <a:lstStyle/>
          <a:p>
            <a:fld id="{142A1F4B-8692-4A27-9271-E187D981F0C9}" type="slidenum">
              <a:rPr lang="de-CH" smtClean="0"/>
              <a:pPr/>
              <a:t>‹#›</a:t>
            </a:fld>
            <a:endParaRPr lang="de-CH"/>
          </a:p>
        </p:txBody>
      </p:sp>
    </p:spTree>
    <p:extLst>
      <p:ext uri="{BB962C8B-B14F-4D97-AF65-F5344CB8AC3E}">
        <p14:creationId xmlns:p14="http://schemas.microsoft.com/office/powerpoint/2010/main" val="352883042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with 1 titel line">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E686342-C1F5-7DE6-45E5-B89DB5596045}"/>
              </a:ext>
            </a:extLst>
          </p:cNvPr>
          <p:cNvGraphicFramePr>
            <a:graphicFrameLocks noChangeAspect="1"/>
          </p:cNvGraphicFramePr>
          <p:nvPr userDrawn="1">
            <p:custDataLst>
              <p:tags r:id="rId1"/>
            </p:custDataLst>
            <p:extLst>
              <p:ext uri="{D42A27DB-BD31-4B8C-83A1-F6EECF244321}">
                <p14:modId xmlns:p14="http://schemas.microsoft.com/office/powerpoint/2010/main" val="35475173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95" imgH="396" progId="TCLayout.ActiveDocument.1">
                  <p:embed/>
                </p:oleObj>
              </mc:Choice>
              <mc:Fallback>
                <p:oleObj name="think-cell Slide" r:id="rId3" imgW="395" imgH="396" progId="TCLayout.ActiveDocument.1">
                  <p:embed/>
                  <p:pic>
                    <p:nvPicPr>
                      <p:cNvPr id="7" name="think-cell data - do not delete" hidden="1">
                        <a:extLst>
                          <a:ext uri="{FF2B5EF4-FFF2-40B4-BE49-F238E27FC236}">
                            <a16:creationId xmlns:a16="http://schemas.microsoft.com/office/drawing/2014/main" id="{3E686342-C1F5-7DE6-45E5-B89DB559604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3" name="Gerade Verbindung 10">
            <a:extLst>
              <a:ext uri="{FF2B5EF4-FFF2-40B4-BE49-F238E27FC236}">
                <a16:creationId xmlns:a16="http://schemas.microsoft.com/office/drawing/2014/main" id="{4B46CE5A-0817-4503-B437-94284A6CAE33}"/>
              </a:ext>
            </a:extLst>
          </p:cNvPr>
          <p:cNvCxnSpPr>
            <a:cxnSpLocks/>
          </p:cNvCxnSpPr>
          <p:nvPr userDrawn="1"/>
        </p:nvCxnSpPr>
        <p:spPr>
          <a:xfrm>
            <a:off x="720000" y="1124398"/>
            <a:ext cx="1299300" cy="0"/>
          </a:xfrm>
          <a:prstGeom prst="line">
            <a:avLst/>
          </a:prstGeom>
          <a:ln w="27051">
            <a:solidFill>
              <a:srgbClr val="00547A"/>
            </a:solidFill>
          </a:ln>
          <a:effectLst/>
        </p:spPr>
        <p:style>
          <a:lnRef idx="2">
            <a:schemeClr val="accent1"/>
          </a:lnRef>
          <a:fillRef idx="0">
            <a:schemeClr val="accent1"/>
          </a:fillRef>
          <a:effectRef idx="1">
            <a:schemeClr val="accent1"/>
          </a:effectRef>
          <a:fontRef idx="minor">
            <a:schemeClr val="tx1"/>
          </a:fontRef>
        </p:style>
      </p:cxnSp>
      <p:sp>
        <p:nvSpPr>
          <p:cNvPr id="4" name="Textfeld 10">
            <a:extLst>
              <a:ext uri="{FF2B5EF4-FFF2-40B4-BE49-F238E27FC236}">
                <a16:creationId xmlns:a16="http://schemas.microsoft.com/office/drawing/2014/main" id="{7C11718F-495D-4CF9-A78B-FC2E4265616E}"/>
              </a:ext>
            </a:extLst>
          </p:cNvPr>
          <p:cNvSpPr txBox="1">
            <a:spLocks noChangeArrowheads="1"/>
          </p:cNvSpPr>
          <p:nvPr userDrawn="1"/>
        </p:nvSpPr>
        <p:spPr bwMode="auto">
          <a:xfrm>
            <a:off x="1152000" y="6410609"/>
            <a:ext cx="2590800"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charset="0"/>
                <a:ea typeface="ＭＳ Ｐゴシック" pitchFamily="-104" charset="-128"/>
              </a:defRPr>
            </a:lvl1pPr>
            <a:lvl2pPr marL="37931725" indent="-37474525" eaLnBrk="0" hangingPunct="0">
              <a:defRPr sz="2400">
                <a:solidFill>
                  <a:schemeClr val="tx1"/>
                </a:solidFill>
                <a:latin typeface="Arial" charset="0"/>
                <a:ea typeface="ＭＳ Ｐゴシック" pitchFamily="-104" charset="-128"/>
              </a:defRPr>
            </a:lvl2pPr>
            <a:lvl3pPr eaLnBrk="0" hangingPunct="0">
              <a:defRPr sz="2400">
                <a:solidFill>
                  <a:schemeClr val="tx1"/>
                </a:solidFill>
                <a:latin typeface="Arial" charset="0"/>
                <a:ea typeface="ＭＳ Ｐゴシック" pitchFamily="-104" charset="-128"/>
              </a:defRPr>
            </a:lvl3pPr>
            <a:lvl4pPr eaLnBrk="0" hangingPunct="0">
              <a:defRPr sz="2400">
                <a:solidFill>
                  <a:schemeClr val="tx1"/>
                </a:solidFill>
                <a:latin typeface="Arial" charset="0"/>
                <a:ea typeface="ＭＳ Ｐゴシック" pitchFamily="-104" charset="-128"/>
              </a:defRPr>
            </a:lvl4pPr>
            <a:lvl5pPr eaLnBrk="0" hangingPunct="0">
              <a:defRPr sz="2400">
                <a:solidFill>
                  <a:schemeClr val="tx1"/>
                </a:solidFill>
                <a:latin typeface="Arial" charset="0"/>
                <a:ea typeface="ＭＳ Ｐゴシック" pitchFamily="-104" charset="-128"/>
              </a:defRPr>
            </a:lvl5pPr>
            <a:lvl6pPr marL="457200" eaLnBrk="0" fontAlgn="base" hangingPunct="0">
              <a:spcBef>
                <a:spcPct val="0"/>
              </a:spcBef>
              <a:spcAft>
                <a:spcPct val="0"/>
              </a:spcAft>
              <a:defRPr sz="2400">
                <a:solidFill>
                  <a:schemeClr val="tx1"/>
                </a:solidFill>
                <a:latin typeface="Arial" charset="0"/>
                <a:ea typeface="ＭＳ Ｐゴシック" pitchFamily="-104" charset="-128"/>
              </a:defRPr>
            </a:lvl6pPr>
            <a:lvl7pPr marL="914400" eaLnBrk="0" fontAlgn="base" hangingPunct="0">
              <a:spcBef>
                <a:spcPct val="0"/>
              </a:spcBef>
              <a:spcAft>
                <a:spcPct val="0"/>
              </a:spcAft>
              <a:defRPr sz="2400">
                <a:solidFill>
                  <a:schemeClr val="tx1"/>
                </a:solidFill>
                <a:latin typeface="Arial" charset="0"/>
                <a:ea typeface="ＭＳ Ｐゴシック" pitchFamily="-104" charset="-128"/>
              </a:defRPr>
            </a:lvl7pPr>
            <a:lvl8pPr marL="1371600" eaLnBrk="0" fontAlgn="base" hangingPunct="0">
              <a:spcBef>
                <a:spcPct val="0"/>
              </a:spcBef>
              <a:spcAft>
                <a:spcPct val="0"/>
              </a:spcAft>
              <a:defRPr sz="2400">
                <a:solidFill>
                  <a:schemeClr val="tx1"/>
                </a:solidFill>
                <a:latin typeface="Arial" charset="0"/>
                <a:ea typeface="ＭＳ Ｐゴシック" pitchFamily="-104" charset="-128"/>
              </a:defRPr>
            </a:lvl8pPr>
            <a:lvl9pPr marL="1828800" eaLnBrk="0" fontAlgn="base" hangingPunct="0">
              <a:spcBef>
                <a:spcPct val="0"/>
              </a:spcBef>
              <a:spcAft>
                <a:spcPct val="0"/>
              </a:spcAft>
              <a:defRPr sz="2400">
                <a:solidFill>
                  <a:schemeClr val="tx1"/>
                </a:solidFill>
                <a:latin typeface="Arial" charset="0"/>
                <a:ea typeface="ＭＳ Ｐゴシック" pitchFamily="-104" charset="-128"/>
              </a:defRPr>
            </a:lvl9pPr>
          </a:lstStyle>
          <a:p>
            <a:pPr rtl="0" eaLnBrk="1" hangingPunct="1">
              <a:defRPr/>
            </a:pPr>
            <a:r>
              <a:rPr lang="nl-NL" sz="900">
                <a:solidFill>
                  <a:srgbClr val="00B6E8"/>
                </a:solidFill>
                <a:cs typeface="Arial" charset="0"/>
              </a:rPr>
              <a:t>elipsLife</a:t>
            </a:r>
          </a:p>
        </p:txBody>
      </p:sp>
      <p:pic>
        <p:nvPicPr>
          <p:cNvPr id="8" name="Grafik 7">
            <a:extLst>
              <a:ext uri="{FF2B5EF4-FFF2-40B4-BE49-F238E27FC236}">
                <a16:creationId xmlns:a16="http://schemas.microsoft.com/office/drawing/2014/main" id="{FCF73CD7-BF17-40F8-91FB-17221F1FCAB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422290" y="0"/>
            <a:ext cx="3769710" cy="1756229"/>
          </a:xfrm>
          <a:prstGeom prst="rect">
            <a:avLst/>
          </a:prstGeom>
        </p:spPr>
      </p:pic>
      <p:sp>
        <p:nvSpPr>
          <p:cNvPr id="6" name="Foliennummernplatzhalter 5">
            <a:extLst>
              <a:ext uri="{FF2B5EF4-FFF2-40B4-BE49-F238E27FC236}">
                <a16:creationId xmlns:a16="http://schemas.microsoft.com/office/drawing/2014/main" id="{B6D03D3E-1AB0-4206-97E8-00F7F5F2BFC7}"/>
              </a:ext>
            </a:extLst>
          </p:cNvPr>
          <p:cNvSpPr>
            <a:spLocks noGrp="1"/>
          </p:cNvSpPr>
          <p:nvPr>
            <p:ph type="sldNum" sz="quarter" idx="11"/>
          </p:nvPr>
        </p:nvSpPr>
        <p:spPr/>
        <p:txBody>
          <a:bodyPr/>
          <a:lstStyle>
            <a:lvl1pPr rtl="0">
              <a:defRPr/>
            </a:lvl1pPr>
          </a:lstStyle>
          <a:p>
            <a:fld id="{142A1F4B-8692-4A27-9271-E187D981F0C9}" type="slidenum">
              <a:rPr lang="nl-NL" smtClean="0"/>
              <a:pPr/>
              <a:t>‹#›</a:t>
            </a:fld>
            <a:endParaRPr lang="nl-NL"/>
          </a:p>
        </p:txBody>
      </p:sp>
      <p:cxnSp>
        <p:nvCxnSpPr>
          <p:cNvPr id="5" name="Gerade Verbindung 10">
            <a:extLst>
              <a:ext uri="{FF2B5EF4-FFF2-40B4-BE49-F238E27FC236}">
                <a16:creationId xmlns:a16="http://schemas.microsoft.com/office/drawing/2014/main" id="{CDA6D9AE-CC8C-D481-BDC3-D59A9D844E26}"/>
              </a:ext>
            </a:extLst>
          </p:cNvPr>
          <p:cNvCxnSpPr>
            <a:cxnSpLocks/>
          </p:cNvCxnSpPr>
          <p:nvPr userDrawn="1"/>
        </p:nvCxnSpPr>
        <p:spPr>
          <a:xfrm>
            <a:off x="720000" y="1124398"/>
            <a:ext cx="1299300" cy="0"/>
          </a:xfrm>
          <a:prstGeom prst="line">
            <a:avLst/>
          </a:prstGeom>
          <a:ln w="27051">
            <a:solidFill>
              <a:srgbClr val="00547A"/>
            </a:solidFill>
          </a:ln>
          <a:effectLst/>
        </p:spPr>
        <p:style>
          <a:lnRef idx="2">
            <a:schemeClr val="accent1"/>
          </a:lnRef>
          <a:fillRef idx="0">
            <a:schemeClr val="accent1"/>
          </a:fillRef>
          <a:effectRef idx="1">
            <a:schemeClr val="accent1"/>
          </a:effectRef>
          <a:fontRef idx="minor">
            <a:schemeClr val="tx1"/>
          </a:fontRef>
        </p:style>
      </p:cxnSp>
      <p:sp>
        <p:nvSpPr>
          <p:cNvPr id="9" name="Titel 1">
            <a:extLst>
              <a:ext uri="{FF2B5EF4-FFF2-40B4-BE49-F238E27FC236}">
                <a16:creationId xmlns:a16="http://schemas.microsoft.com/office/drawing/2014/main" id="{857642A4-2FF2-D046-67CE-70D6EBF37D1A}"/>
              </a:ext>
            </a:extLst>
          </p:cNvPr>
          <p:cNvSpPr>
            <a:spLocks noGrp="1"/>
          </p:cNvSpPr>
          <p:nvPr>
            <p:ph type="title"/>
          </p:nvPr>
        </p:nvSpPr>
        <p:spPr>
          <a:xfrm>
            <a:off x="719999" y="358758"/>
            <a:ext cx="10744006" cy="385201"/>
          </a:xfrm>
        </p:spPr>
        <p:txBody>
          <a:bodyPr vert="horz"/>
          <a:lstStyle>
            <a:lvl1pPr rtl="0">
              <a:defRPr sz="2800" b="1">
                <a:latin typeface="+mj-lt"/>
              </a:defRPr>
            </a:lvl1pPr>
          </a:lstStyle>
          <a:p>
            <a:r>
              <a:rPr lang="nl-NL" noProof="0"/>
              <a:t>Click to </a:t>
            </a:r>
            <a:r>
              <a:rPr lang="nl-NL" noProof="0" err="1"/>
              <a:t>edit</a:t>
            </a:r>
            <a:r>
              <a:rPr lang="nl-NL" noProof="0"/>
              <a:t> Master </a:t>
            </a:r>
            <a:r>
              <a:rPr lang="nl-NL" noProof="0" err="1"/>
              <a:t>title</a:t>
            </a:r>
            <a:r>
              <a:rPr lang="nl-NL" noProof="0"/>
              <a:t> </a:t>
            </a:r>
            <a:r>
              <a:rPr lang="nl-NL" noProof="0" err="1"/>
              <a:t>style</a:t>
            </a:r>
            <a:endParaRPr lang="nl-NL" noProof="0"/>
          </a:p>
        </p:txBody>
      </p:sp>
      <p:sp>
        <p:nvSpPr>
          <p:cNvPr id="11" name="Inhaltsplatzhalter 6">
            <a:extLst>
              <a:ext uri="{FF2B5EF4-FFF2-40B4-BE49-F238E27FC236}">
                <a16:creationId xmlns:a16="http://schemas.microsoft.com/office/drawing/2014/main" id="{6B6D4F23-4260-8BDE-78F1-C6703B7C1C6C}"/>
              </a:ext>
            </a:extLst>
          </p:cNvPr>
          <p:cNvSpPr>
            <a:spLocks noGrp="1"/>
          </p:cNvSpPr>
          <p:nvPr>
            <p:ph sz="quarter" idx="10" hasCustomPrompt="1"/>
          </p:nvPr>
        </p:nvSpPr>
        <p:spPr>
          <a:xfrm>
            <a:off x="719999" y="1416601"/>
            <a:ext cx="10744007" cy="4765538"/>
          </a:xfrm>
          <a:prstGeom prst="rect">
            <a:avLst/>
          </a:prstGeom>
        </p:spPr>
        <p:txBody>
          <a:bodyPr lIns="0" tIns="0" rIns="0" bIns="0"/>
          <a:lstStyle>
            <a:lvl1pPr rtl="0">
              <a:defRPr lang="en-US" sz="2000" dirty="0">
                <a:solidFill>
                  <a:srgbClr val="00547A"/>
                </a:solidFill>
                <a:cs typeface="Arial" panose="020B0604020202020204" pitchFamily="34" charset="0"/>
              </a:defRPr>
            </a:lvl1pPr>
            <a:lvl2pPr rtl="0">
              <a:defRPr lang="en-US" sz="1600" dirty="0">
                <a:solidFill>
                  <a:srgbClr val="00547A"/>
                </a:solidFill>
                <a:cs typeface="Arial" panose="020B0604020202020204" pitchFamily="34" charset="0"/>
              </a:defRPr>
            </a:lvl2pPr>
            <a:lvl3pPr rtl="0">
              <a:defRPr lang="en-US" sz="1600" dirty="0">
                <a:solidFill>
                  <a:srgbClr val="00547A"/>
                </a:solidFill>
                <a:cs typeface="Arial" panose="020B0604020202020204" pitchFamily="34" charset="0"/>
              </a:defRPr>
            </a:lvl3pPr>
            <a:lvl4pPr rtl="0">
              <a:defRPr lang="en-US" sz="1400" dirty="0">
                <a:solidFill>
                  <a:srgbClr val="00547A"/>
                </a:solidFill>
                <a:cs typeface="Arial" panose="020B0604020202020204" pitchFamily="34" charset="0"/>
              </a:defRPr>
            </a:lvl4pPr>
            <a:lvl5pPr rtl="0">
              <a:defRPr lang="en-GB" sz="1400" dirty="0">
                <a:solidFill>
                  <a:srgbClr val="00547A"/>
                </a:solidFill>
                <a:cs typeface="Arial" panose="020B0604020202020204" pitchFamily="34" charset="0"/>
              </a:defRPr>
            </a:lvl5pPr>
          </a:lstStyle>
          <a:p>
            <a:pPr lvl="0"/>
            <a:r>
              <a:rPr lang="nl-NL"/>
              <a:t>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Tijdelijke aanduiding voor tekst 15">
            <a:extLst>
              <a:ext uri="{FF2B5EF4-FFF2-40B4-BE49-F238E27FC236}">
                <a16:creationId xmlns:a16="http://schemas.microsoft.com/office/drawing/2014/main" id="{78167FD4-FC1C-1E06-CB71-4143256648C0}"/>
              </a:ext>
            </a:extLst>
          </p:cNvPr>
          <p:cNvSpPr>
            <a:spLocks noGrp="1"/>
          </p:cNvSpPr>
          <p:nvPr>
            <p:ph type="body" sz="quarter" idx="13"/>
          </p:nvPr>
        </p:nvSpPr>
        <p:spPr>
          <a:xfrm>
            <a:off x="720000" y="745747"/>
            <a:ext cx="10744006" cy="604838"/>
          </a:xfrm>
          <a:prstGeom prst="rect">
            <a:avLst/>
          </a:prstGeom>
        </p:spPr>
        <p:txBody>
          <a:bodyPr lIns="0"/>
          <a:lstStyle>
            <a:lvl1pPr marL="0" indent="0" rtl="0">
              <a:buFontTx/>
              <a:buNone/>
              <a:defRPr sz="2000">
                <a:solidFill>
                  <a:srgbClr val="00547A"/>
                </a:solidFill>
                <a:latin typeface="+mj-lt"/>
              </a:defRPr>
            </a:lvl1pPr>
          </a:lstStyle>
          <a:p>
            <a:pPr lvl="0"/>
            <a:r>
              <a:rPr lang="nl-NL"/>
              <a:t>Klikken om de tekststijl van het model te bewerken</a:t>
            </a:r>
          </a:p>
        </p:txBody>
      </p:sp>
    </p:spTree>
    <p:extLst>
      <p:ext uri="{BB962C8B-B14F-4D97-AF65-F5344CB8AC3E}">
        <p14:creationId xmlns:p14="http://schemas.microsoft.com/office/powerpoint/2010/main" val="2602117039"/>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titel 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472197"/>
          </a:xfrm>
        </p:spPr>
        <p:txBody>
          <a:bodyPr/>
          <a:lstStyle>
            <a:lvl1pPr>
              <a:defRPr sz="2800" b="1">
                <a:latin typeface="+mj-lt"/>
              </a:defRPr>
            </a:lvl1pPr>
          </a:lstStyle>
          <a:p>
            <a:r>
              <a:rPr lang="nl-NL" noProof="0"/>
              <a:t>Klik om stijl te bewerken</a:t>
            </a: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696199"/>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Foliennummernplatzhalter 5">
            <a:extLst>
              <a:ext uri="{FF2B5EF4-FFF2-40B4-BE49-F238E27FC236}">
                <a16:creationId xmlns:a16="http://schemas.microsoft.com/office/drawing/2014/main" id="{4387D0AB-FE9F-4378-AB89-2EDA390CEEE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4" name="Afbeelding 3">
            <a:extLst>
              <a:ext uri="{FF2B5EF4-FFF2-40B4-BE49-F238E27FC236}">
                <a16:creationId xmlns:a16="http://schemas.microsoft.com/office/drawing/2014/main" id="{6E4AA042-AA9F-728F-A75F-D857C85AEFC0}"/>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305822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2 titel lin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943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2800" noProof="0" dirty="0">
                <a:latin typeface="+mj-lt"/>
              </a:defRPr>
            </a:lvl1pPr>
          </a:lstStyle>
          <a:p>
            <a:pPr lvl="0"/>
            <a:r>
              <a:rPr lang="nl-NL" noProof="0"/>
              <a:t>Klik om stijl te bewerken</a:t>
            </a:r>
          </a:p>
        </p:txBody>
      </p:sp>
      <p:sp>
        <p:nvSpPr>
          <p:cNvPr id="7" name="Inhaltsplatzhalter 6">
            <a:extLst>
              <a:ext uri="{FF2B5EF4-FFF2-40B4-BE49-F238E27FC236}">
                <a16:creationId xmlns:a16="http://schemas.microsoft.com/office/drawing/2014/main" id="{A29427C2-44A2-4C28-9B69-FBFB83282623}"/>
              </a:ext>
            </a:extLst>
          </p:cNvPr>
          <p:cNvSpPr>
            <a:spLocks noGrp="1"/>
          </p:cNvSpPr>
          <p:nvPr>
            <p:ph sz="quarter" idx="10"/>
          </p:nvPr>
        </p:nvSpPr>
        <p:spPr>
          <a:xfrm>
            <a:off x="720000" y="1887603"/>
            <a:ext cx="10744007" cy="4225032"/>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10" name="Foliennummernplatzhalter 5">
            <a:extLst>
              <a:ext uri="{FF2B5EF4-FFF2-40B4-BE49-F238E27FC236}">
                <a16:creationId xmlns:a16="http://schemas.microsoft.com/office/drawing/2014/main" id="{047823D8-D4D1-489D-832D-445E02777C73}"/>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3" name="Afbeelding 2">
            <a:extLst>
              <a:ext uri="{FF2B5EF4-FFF2-40B4-BE49-F238E27FC236}">
                <a16:creationId xmlns:a16="http://schemas.microsoft.com/office/drawing/2014/main" id="{6992A288-6FDD-BF62-EE43-4BAC56BCAA11}"/>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2270412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1 titel line Key Ms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472197"/>
          </a:xfrm>
        </p:spPr>
        <p:txBody>
          <a:bodyPr/>
          <a:lstStyle>
            <a:lvl1pPr>
              <a:defRPr sz="2800" b="1">
                <a:latin typeface="+mj-lt"/>
              </a:defRPr>
            </a:lvl1pPr>
          </a:lstStyle>
          <a:p>
            <a:r>
              <a:rPr lang="nl-NL" noProof="0"/>
              <a:t>Klik om stijl te bewerken</a:t>
            </a: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085803"/>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Foliennummernplatzhalter 5">
            <a:extLst>
              <a:ext uri="{FF2B5EF4-FFF2-40B4-BE49-F238E27FC236}">
                <a16:creationId xmlns:a16="http://schemas.microsoft.com/office/drawing/2014/main" id="{4387D0AB-FE9F-4378-AB89-2EDA390CEEE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
        <p:nvSpPr>
          <p:cNvPr id="10" name="Pfeil nach rechts 3">
            <a:extLst>
              <a:ext uri="{FF2B5EF4-FFF2-40B4-BE49-F238E27FC236}">
                <a16:creationId xmlns:a16="http://schemas.microsoft.com/office/drawing/2014/main" id="{1A0E2D58-C70E-4FB4-A14D-A320B0675157}"/>
              </a:ext>
            </a:extLst>
          </p:cNvPr>
          <p:cNvSpPr/>
          <p:nvPr userDrawn="1"/>
        </p:nvSpPr>
        <p:spPr>
          <a:xfrm>
            <a:off x="720000" y="5739818"/>
            <a:ext cx="158129" cy="151333"/>
          </a:xfrm>
          <a:prstGeom prst="rightArrow">
            <a:avLst/>
          </a:prstGeom>
          <a:solidFill>
            <a:srgbClr val="0054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547A"/>
              </a:solidFill>
            </a:endParaRPr>
          </a:p>
        </p:txBody>
      </p:sp>
      <p:sp>
        <p:nvSpPr>
          <p:cNvPr id="11" name="Text Placeholder 8">
            <a:extLst>
              <a:ext uri="{FF2B5EF4-FFF2-40B4-BE49-F238E27FC236}">
                <a16:creationId xmlns:a16="http://schemas.microsoft.com/office/drawing/2014/main" id="{09CB166F-B243-4527-8FF4-A13379AD4CCC}"/>
              </a:ext>
            </a:extLst>
          </p:cNvPr>
          <p:cNvSpPr>
            <a:spLocks noGrp="1"/>
          </p:cNvSpPr>
          <p:nvPr>
            <p:ph type="body" sz="quarter" idx="11"/>
          </p:nvPr>
        </p:nvSpPr>
        <p:spPr>
          <a:xfrm>
            <a:off x="975600" y="5511600"/>
            <a:ext cx="10497600" cy="5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marL="0" indent="0">
              <a:buNone/>
              <a:defRPr lang="en-CH" sz="1800" b="1" dirty="0">
                <a:solidFill>
                  <a:srgbClr val="00547A"/>
                </a:solidFill>
                <a:latin typeface="+mj-lt"/>
                <a:ea typeface="ＭＳ Ｐゴシック" pitchFamily="34" charset="-128"/>
                <a:cs typeface="Arial" charset="0"/>
              </a:defRPr>
            </a:lvl1pPr>
          </a:lstStyle>
          <a:p>
            <a:pPr marL="0" lvl="0" eaLnBrk="0" hangingPunct="0">
              <a:spcBef>
                <a:spcPct val="0"/>
              </a:spcBef>
              <a:buFont typeface="Arial" charset="0"/>
            </a:pPr>
            <a:r>
              <a:rPr lang="nl-NL" noProof="0"/>
              <a:t>Klikken om de tekststijl van het model te bewerken</a:t>
            </a:r>
          </a:p>
        </p:txBody>
      </p:sp>
      <p:pic>
        <p:nvPicPr>
          <p:cNvPr id="3" name="Afbeelding 2">
            <a:extLst>
              <a:ext uri="{FF2B5EF4-FFF2-40B4-BE49-F238E27FC236}">
                <a16:creationId xmlns:a16="http://schemas.microsoft.com/office/drawing/2014/main" id="{40E593B0-43E1-6949-29F6-BA66C50AA90A}"/>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793046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2 titel lin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943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2800" noProof="0" dirty="0">
                <a:latin typeface="+mj-lt"/>
              </a:defRPr>
            </a:lvl1pPr>
          </a:lstStyle>
          <a:p>
            <a:pPr lvl="0"/>
            <a:r>
              <a:rPr lang="nl-NL" noProof="0"/>
              <a:t>Klik om stijl te bewerken</a:t>
            </a:r>
          </a:p>
        </p:txBody>
      </p:sp>
      <p:sp>
        <p:nvSpPr>
          <p:cNvPr id="7" name="Inhaltsplatzhalter 6">
            <a:extLst>
              <a:ext uri="{FF2B5EF4-FFF2-40B4-BE49-F238E27FC236}">
                <a16:creationId xmlns:a16="http://schemas.microsoft.com/office/drawing/2014/main" id="{A29427C2-44A2-4C28-9B69-FBFB83282623}"/>
              </a:ext>
            </a:extLst>
          </p:cNvPr>
          <p:cNvSpPr>
            <a:spLocks noGrp="1"/>
          </p:cNvSpPr>
          <p:nvPr>
            <p:ph sz="quarter" idx="10"/>
          </p:nvPr>
        </p:nvSpPr>
        <p:spPr>
          <a:xfrm>
            <a:off x="720000" y="1887603"/>
            <a:ext cx="10744007" cy="3614800"/>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10" name="Foliennummernplatzhalter 5">
            <a:extLst>
              <a:ext uri="{FF2B5EF4-FFF2-40B4-BE49-F238E27FC236}">
                <a16:creationId xmlns:a16="http://schemas.microsoft.com/office/drawing/2014/main" id="{047823D8-D4D1-489D-832D-445E02777C73}"/>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
        <p:nvSpPr>
          <p:cNvPr id="9" name="Pfeil nach rechts 3">
            <a:extLst>
              <a:ext uri="{FF2B5EF4-FFF2-40B4-BE49-F238E27FC236}">
                <a16:creationId xmlns:a16="http://schemas.microsoft.com/office/drawing/2014/main" id="{1F031DFF-580F-43FA-A0B5-E7055F738AA3}"/>
              </a:ext>
            </a:extLst>
          </p:cNvPr>
          <p:cNvSpPr/>
          <p:nvPr userDrawn="1"/>
        </p:nvSpPr>
        <p:spPr>
          <a:xfrm>
            <a:off x="720000" y="5739818"/>
            <a:ext cx="158129" cy="151333"/>
          </a:xfrm>
          <a:prstGeom prst="rightArrow">
            <a:avLst/>
          </a:prstGeom>
          <a:solidFill>
            <a:srgbClr val="0054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547A"/>
              </a:solidFill>
            </a:endParaRPr>
          </a:p>
        </p:txBody>
      </p:sp>
      <p:sp>
        <p:nvSpPr>
          <p:cNvPr id="11" name="Text Placeholder 8">
            <a:extLst>
              <a:ext uri="{FF2B5EF4-FFF2-40B4-BE49-F238E27FC236}">
                <a16:creationId xmlns:a16="http://schemas.microsoft.com/office/drawing/2014/main" id="{1829EBD5-E628-4CFD-8768-1CEF546B8B48}"/>
              </a:ext>
            </a:extLst>
          </p:cNvPr>
          <p:cNvSpPr>
            <a:spLocks noGrp="1"/>
          </p:cNvSpPr>
          <p:nvPr>
            <p:ph type="body" sz="quarter" idx="11"/>
          </p:nvPr>
        </p:nvSpPr>
        <p:spPr>
          <a:xfrm>
            <a:off x="975600" y="5511600"/>
            <a:ext cx="10497600" cy="5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marL="0" indent="0">
              <a:buNone/>
              <a:defRPr lang="en-CH" sz="1800" b="1" dirty="0">
                <a:solidFill>
                  <a:srgbClr val="00547A"/>
                </a:solidFill>
                <a:latin typeface="+mj-lt"/>
                <a:ea typeface="ＭＳ Ｐゴシック" pitchFamily="34" charset="-128"/>
                <a:cs typeface="Arial" charset="0"/>
              </a:defRPr>
            </a:lvl1pPr>
          </a:lstStyle>
          <a:p>
            <a:pPr marL="0" lvl="0" eaLnBrk="0" hangingPunct="0">
              <a:spcBef>
                <a:spcPct val="0"/>
              </a:spcBef>
              <a:buFont typeface="Arial" charset="0"/>
            </a:pPr>
            <a:r>
              <a:rPr lang="nl-NL" noProof="0"/>
              <a:t>Klikken om de tekststijl van het model te bewerken</a:t>
            </a:r>
          </a:p>
        </p:txBody>
      </p:sp>
      <p:pic>
        <p:nvPicPr>
          <p:cNvPr id="3" name="Afbeelding 2">
            <a:extLst>
              <a:ext uri="{FF2B5EF4-FFF2-40B4-BE49-F238E27FC236}">
                <a16:creationId xmlns:a16="http://schemas.microsoft.com/office/drawing/2014/main" id="{0D070AFB-55DF-C11F-1621-ED4AE515C264}"/>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2379501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pter divider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p:spPr>
        <p:txBody>
          <a:bodyPr/>
          <a:lstStyle>
            <a:lvl1pPr>
              <a:defRPr sz="3600" b="0">
                <a:latin typeface="+mj-lt"/>
              </a:defRPr>
            </a:lvl1pPr>
          </a:lstStyle>
          <a:p>
            <a:r>
              <a:rPr lang="nl-NL" noProof="0"/>
              <a:t>Klik om stijl te bewerken</a:t>
            </a:r>
          </a:p>
        </p:txBody>
      </p:sp>
      <p:pic>
        <p:nvPicPr>
          <p:cNvPr id="5" name="Grafik 5">
            <a:extLst>
              <a:ext uri="{FF2B5EF4-FFF2-40B4-BE49-F238E27FC236}">
                <a16:creationId xmlns:a16="http://schemas.microsoft.com/office/drawing/2014/main" id="{66884248-984B-473A-AF07-170D52DE478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0"/>
            <a:ext cx="12191999" cy="2700000"/>
          </a:xfrm>
          <a:prstGeom prst="rect">
            <a:avLst/>
          </a:prstGeom>
        </p:spPr>
      </p:pic>
      <p:sp>
        <p:nvSpPr>
          <p:cNvPr id="7" name="Foliennummernplatzhalter 5">
            <a:extLst>
              <a:ext uri="{FF2B5EF4-FFF2-40B4-BE49-F238E27FC236}">
                <a16:creationId xmlns:a16="http://schemas.microsoft.com/office/drawing/2014/main" id="{68D96824-8F8E-4C6E-A5CB-CB254BE4B177}"/>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8194070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ter divider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6">
            <a:extLst>
              <a:ext uri="{FF2B5EF4-FFF2-40B4-BE49-F238E27FC236}">
                <a16:creationId xmlns:a16="http://schemas.microsoft.com/office/drawing/2014/main" id="{D9A9778A-2736-4F16-80F8-CA7FC17564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0"/>
            <a:ext cx="12192000" cy="2700000"/>
          </a:xfrm>
          <a:prstGeom prst="rect">
            <a:avLst/>
          </a:prstGeom>
        </p:spPr>
      </p:pic>
      <p:sp>
        <p:nvSpPr>
          <p:cNvPr id="7" name="Foliennummernplatzhalter 5">
            <a:extLst>
              <a:ext uri="{FF2B5EF4-FFF2-40B4-BE49-F238E27FC236}">
                <a16:creationId xmlns:a16="http://schemas.microsoft.com/office/drawing/2014/main" id="{ED2F604B-2A16-48F7-B86E-DA94B403A4EB}"/>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12878634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hapter divider 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5">
            <a:extLst>
              <a:ext uri="{FF2B5EF4-FFF2-40B4-BE49-F238E27FC236}">
                <a16:creationId xmlns:a16="http://schemas.microsoft.com/office/drawing/2014/main" id="{205578D5-E2AC-46A3-9488-1F2C32B390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5" y="1620001"/>
            <a:ext cx="12190475" cy="2700000"/>
          </a:xfrm>
          <a:prstGeom prst="rect">
            <a:avLst/>
          </a:prstGeom>
        </p:spPr>
      </p:pic>
      <p:sp>
        <p:nvSpPr>
          <p:cNvPr id="7" name="Foliennummernplatzhalter 5">
            <a:extLst>
              <a:ext uri="{FF2B5EF4-FFF2-40B4-BE49-F238E27FC236}">
                <a16:creationId xmlns:a16="http://schemas.microsoft.com/office/drawing/2014/main" id="{A4399007-7D2A-4F2C-BB83-AFFBAC06E360}"/>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834175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hapter divider 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6" name="Grafik 9">
            <a:extLst>
              <a:ext uri="{FF2B5EF4-FFF2-40B4-BE49-F238E27FC236}">
                <a16:creationId xmlns:a16="http://schemas.microsoft.com/office/drawing/2014/main" id="{134AAD68-2EF3-4F9C-9E99-2F5F201684D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1"/>
            <a:ext cx="12190475" cy="2700000"/>
          </a:xfrm>
          <a:prstGeom prst="rect">
            <a:avLst/>
          </a:prstGeom>
        </p:spPr>
      </p:pic>
      <p:sp>
        <p:nvSpPr>
          <p:cNvPr id="7" name="Foliennummernplatzhalter 5">
            <a:extLst>
              <a:ext uri="{FF2B5EF4-FFF2-40B4-BE49-F238E27FC236}">
                <a16:creationId xmlns:a16="http://schemas.microsoft.com/office/drawing/2014/main" id="{F9E2D892-B6A3-48F9-9AE3-7EE62BF4DC4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9252294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elplatzhalter 1">
            <a:extLst>
              <a:ext uri="{FF2B5EF4-FFF2-40B4-BE49-F238E27FC236}">
                <a16:creationId xmlns:a16="http://schemas.microsoft.com/office/drawing/2014/main" id="{2137859D-7C02-4844-8AC8-810945CECEA5}"/>
              </a:ext>
            </a:extLst>
          </p:cNvPr>
          <p:cNvSpPr>
            <a:spLocks noGrp="1"/>
          </p:cNvSpPr>
          <p:nvPr>
            <p:ph type="title"/>
          </p:nvPr>
        </p:nvSpPr>
        <p:spPr bwMode="auto">
          <a:xfrm>
            <a:off x="720000" y="719055"/>
            <a:ext cx="7119937" cy="47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CH" altLang="de-DE"/>
              <a:t>Edit Master Layout</a:t>
            </a:r>
            <a:endParaRPr lang="de-DE" altLang="de-DE"/>
          </a:p>
        </p:txBody>
      </p:sp>
      <p:sp>
        <p:nvSpPr>
          <p:cNvPr id="4" name="Foliennummernplatzhalter 3">
            <a:extLst>
              <a:ext uri="{FF2B5EF4-FFF2-40B4-BE49-F238E27FC236}">
                <a16:creationId xmlns:a16="http://schemas.microsoft.com/office/drawing/2014/main" id="{1995DF45-52F1-4350-A409-013626526558}"/>
              </a:ext>
            </a:extLst>
          </p:cNvPr>
          <p:cNvSpPr>
            <a:spLocks noGrp="1"/>
          </p:cNvSpPr>
          <p:nvPr>
            <p:ph type="sldNum" sz="quarter" idx="4"/>
          </p:nvPr>
        </p:nvSpPr>
        <p:spPr>
          <a:xfrm>
            <a:off x="720000" y="6411600"/>
            <a:ext cx="399176" cy="192371"/>
          </a:xfrm>
          <a:prstGeom prst="rect">
            <a:avLst/>
          </a:prstGeom>
        </p:spPr>
        <p:txBody>
          <a:bodyPr vert="horz" lIns="0" tIns="0" rIns="0" bIns="0" rtlCol="0" anchor="t"/>
          <a:lstStyle>
            <a:lvl1pPr algn="l">
              <a:defRPr sz="900">
                <a:solidFill>
                  <a:srgbClr val="00B4E0"/>
                </a:solidFill>
                <a:latin typeface="Arial" panose="020B0604020202020204" pitchFamily="34" charset="0"/>
                <a:cs typeface="Arial" panose="020B0604020202020204" pitchFamily="34" charset="0"/>
              </a:defRPr>
            </a:lvl1pPr>
          </a:lstStyle>
          <a:p>
            <a:fld id="{142A1F4B-8692-4A27-9271-E187D981F0C9}" type="slidenum">
              <a:rPr lang="de-CH" smtClean="0"/>
              <a:pPr/>
              <a:t>‹#›</a:t>
            </a:fld>
            <a:endParaRPr lang="de-CH"/>
          </a:p>
        </p:txBody>
      </p:sp>
    </p:spTree>
    <p:extLst>
      <p:ext uri="{BB962C8B-B14F-4D97-AF65-F5344CB8AC3E}">
        <p14:creationId xmlns:p14="http://schemas.microsoft.com/office/powerpoint/2010/main" val="286786788"/>
      </p:ext>
    </p:extLst>
  </p:cSld>
  <p:clrMap bg1="lt1" tx1="dk1" bg2="lt2" tx2="dk2" accent1="accent1" accent2="accent2" accent3="accent3" accent4="accent4" accent5="accent5" accent6="accent6" hlink="hlink" folHlink="folHlink"/>
  <p:sldLayoutIdLst>
    <p:sldLayoutId id="2147483674" r:id="rId1"/>
    <p:sldLayoutId id="2147483688" r:id="rId2"/>
    <p:sldLayoutId id="2147483687" r:id="rId3"/>
    <p:sldLayoutId id="2147483693" r:id="rId4"/>
    <p:sldLayoutId id="2147483694" r:id="rId5"/>
    <p:sldLayoutId id="2147483680" r:id="rId6"/>
    <p:sldLayoutId id="2147483682" r:id="rId7"/>
    <p:sldLayoutId id="2147483681" r:id="rId8"/>
    <p:sldLayoutId id="2147483690" r:id="rId9"/>
    <p:sldLayoutId id="2147483691" r:id="rId10"/>
    <p:sldLayoutId id="2147483692" r:id="rId11"/>
    <p:sldLayoutId id="2147483683" r:id="rId12"/>
    <p:sldLayoutId id="2147483684" r:id="rId13"/>
    <p:sldLayoutId id="2147483696" r:id="rId14"/>
    <p:sldLayoutId id="2147483697" r:id="rId15"/>
  </p:sldLayoutIdLst>
  <p:hf hdr="0" ftr="0" dt="0"/>
  <p:txStyles>
    <p:titleStyle>
      <a:lvl1pPr algn="l" defTabSz="914400" rtl="0" eaLnBrk="1" latinLnBrk="0" hangingPunct="1">
        <a:lnSpc>
          <a:spcPct val="90000"/>
        </a:lnSpc>
        <a:spcBef>
          <a:spcPct val="0"/>
        </a:spcBef>
        <a:buNone/>
        <a:defRPr sz="3400" b="1" kern="1200">
          <a:solidFill>
            <a:srgbClr val="00547A"/>
          </a:solidFill>
          <a:latin typeface="+mn-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12.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65D3C045-9B75-4950-BD02-BDEE18F2B938}"/>
              </a:ext>
            </a:extLst>
          </p:cNvPr>
          <p:cNvSpPr>
            <a:spLocks noGrp="1"/>
          </p:cNvSpPr>
          <p:nvPr>
            <p:ph type="body" sz="quarter" idx="10"/>
          </p:nvPr>
        </p:nvSpPr>
        <p:spPr>
          <a:xfrm>
            <a:off x="720000" y="5580000"/>
            <a:ext cx="3492500" cy="829687"/>
          </a:xfrm>
        </p:spPr>
        <p:txBody>
          <a:bodyPr lIns="0" tIns="0" rIns="0" bIns="0" anchor="t"/>
          <a:lstStyle/>
          <a:p>
            <a:r>
              <a:rPr lang="nl-NL" b="0">
                <a:latin typeface="+mj-lt"/>
                <a:cs typeface="Arial"/>
              </a:rPr>
              <a:t>Hoofddorp, 26-03-2026</a:t>
            </a:r>
            <a:br>
              <a:rPr lang="nl-NL" b="0">
                <a:latin typeface="+mj-lt"/>
                <a:cs typeface="Arial"/>
              </a:rPr>
            </a:br>
            <a:br>
              <a:rPr lang="nl-NL" b="0">
                <a:latin typeface="+mj-lt"/>
                <a:cs typeface="Arial"/>
              </a:rPr>
            </a:br>
            <a:endParaRPr lang="nl-NL" b="0">
              <a:latin typeface="+mj-lt"/>
              <a:cs typeface="Arial"/>
            </a:endParaRPr>
          </a:p>
        </p:txBody>
      </p:sp>
      <p:sp>
        <p:nvSpPr>
          <p:cNvPr id="9" name="Textplatzhalter 2">
            <a:extLst>
              <a:ext uri="{FF2B5EF4-FFF2-40B4-BE49-F238E27FC236}">
                <a16:creationId xmlns:a16="http://schemas.microsoft.com/office/drawing/2014/main" id="{E536D33F-2865-C35D-A739-E25173CF5227}"/>
              </a:ext>
            </a:extLst>
          </p:cNvPr>
          <p:cNvSpPr txBox="1">
            <a:spLocks/>
          </p:cNvSpPr>
          <p:nvPr/>
        </p:nvSpPr>
        <p:spPr>
          <a:xfrm rot="10800000" flipV="1">
            <a:off x="720000" y="606583"/>
            <a:ext cx="6061800" cy="1068308"/>
          </a:xfrm>
          <a:prstGeom prst="rect">
            <a:avLst/>
          </a:prstGeom>
        </p:spPr>
        <p:txBody>
          <a:bodyPr lIns="0" tIns="0" rIns="0" bIns="0" anchor="t"/>
          <a:lstStyle>
            <a:lvl1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mj-lt"/>
                <a:ea typeface="+mn-ea"/>
                <a:cs typeface="Arial" panose="020B0604020202020204" pitchFamily="34" charset="0"/>
              </a:defRPr>
            </a:lvl1pPr>
            <a:lvl2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2pPr>
            <a:lvl3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0">
                <a:cs typeface="Arial"/>
              </a:rPr>
              <a:t>Outsourched Management</a:t>
            </a:r>
            <a:br>
              <a:rPr lang="nl-NL" sz="2400" b="0">
                <a:cs typeface="Arial"/>
              </a:rPr>
            </a:br>
            <a:br>
              <a:rPr lang="nl-NL" sz="2400" b="0">
                <a:cs typeface="Arial"/>
              </a:rPr>
            </a:br>
            <a:r>
              <a:rPr lang="nl-NL" sz="2400" b="0">
                <a:cs typeface="Arial"/>
              </a:rPr>
              <a:t>2026</a:t>
            </a:r>
            <a:br>
              <a:rPr lang="nl-NL" sz="2400" b="0">
                <a:cs typeface="Arial"/>
              </a:rPr>
            </a:br>
            <a:br>
              <a:rPr lang="nl-NL" sz="2400" b="0">
                <a:cs typeface="Arial"/>
              </a:rPr>
            </a:br>
            <a:br>
              <a:rPr lang="nl-NL" b="0">
                <a:cs typeface="Arial"/>
              </a:rPr>
            </a:br>
            <a:br>
              <a:rPr lang="nl-NL" b="0">
                <a:cs typeface="Arial"/>
              </a:rPr>
            </a:br>
            <a:endParaRPr lang="nl-NL" b="0">
              <a:cs typeface="Arial"/>
            </a:endParaRPr>
          </a:p>
        </p:txBody>
      </p:sp>
    </p:spTree>
    <p:extLst>
      <p:ext uri="{BB962C8B-B14F-4D97-AF65-F5344CB8AC3E}">
        <p14:creationId xmlns:p14="http://schemas.microsoft.com/office/powerpoint/2010/main" val="1680261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C7CF9-66A5-FFA4-0D0C-F4D0441E3D8D}"/>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1CA84277-A3F9-E151-0AE1-B41A4A9856C4}"/>
              </a:ext>
            </a:extLst>
          </p:cNvPr>
          <p:cNvSpPr>
            <a:spLocks noGrp="1"/>
          </p:cNvSpPr>
          <p:nvPr>
            <p:ph type="sldNum" sz="quarter" idx="11"/>
          </p:nvPr>
        </p:nvSpPr>
        <p:spPr>
          <a:xfrm>
            <a:off x="720000" y="6411600"/>
            <a:ext cx="399176" cy="192371"/>
          </a:xfrm>
        </p:spPr>
        <p:txBody>
          <a:bodyPr anchor="t">
            <a:normAutofit/>
          </a:bodyPr>
          <a:lstStyle/>
          <a:p>
            <a:pPr>
              <a:spcAft>
                <a:spcPts val="600"/>
              </a:spcAft>
            </a:pPr>
            <a:fld id="{142A1F4B-8692-4A27-9271-E187D981F0C9}" type="slidenum">
              <a:rPr lang="de-CH" smtClean="0"/>
              <a:pPr>
                <a:spcAft>
                  <a:spcPts val="600"/>
                </a:spcAft>
              </a:pPr>
              <a:t>10</a:t>
            </a:fld>
            <a:endParaRPr lang="de-CH"/>
          </a:p>
        </p:txBody>
      </p:sp>
      <p:sp>
        <p:nvSpPr>
          <p:cNvPr id="2" name="Titel 1">
            <a:extLst>
              <a:ext uri="{FF2B5EF4-FFF2-40B4-BE49-F238E27FC236}">
                <a16:creationId xmlns:a16="http://schemas.microsoft.com/office/drawing/2014/main" id="{C66B148A-B6BD-ADE5-BE57-599C07058499}"/>
              </a:ext>
            </a:extLst>
          </p:cNvPr>
          <p:cNvSpPr>
            <a:spLocks noGrp="1"/>
          </p:cNvSpPr>
          <p:nvPr>
            <p:ph type="title"/>
          </p:nvPr>
        </p:nvSpPr>
        <p:spPr>
          <a:xfrm>
            <a:off x="719999" y="358758"/>
            <a:ext cx="10744006" cy="385201"/>
          </a:xfrm>
        </p:spPr>
        <p:txBody>
          <a:bodyPr wrap="square" anchor="t">
            <a:normAutofit/>
          </a:bodyPr>
          <a:lstStyle/>
          <a:p>
            <a:r>
              <a:rPr lang="nl-NL" b="0">
                <a:cs typeface="Arial"/>
              </a:rPr>
              <a:t>Contract Manager Outsourced</a:t>
            </a:r>
          </a:p>
        </p:txBody>
      </p:sp>
      <p:sp>
        <p:nvSpPr>
          <p:cNvPr id="3" name="Tijdelijke aanduiding voor inhoud 2">
            <a:extLst>
              <a:ext uri="{FF2B5EF4-FFF2-40B4-BE49-F238E27FC236}">
                <a16:creationId xmlns:a16="http://schemas.microsoft.com/office/drawing/2014/main" id="{EB9C5893-F0F2-F879-4A2A-8420E6F9C4EA}"/>
              </a:ext>
            </a:extLst>
          </p:cNvPr>
          <p:cNvSpPr>
            <a:spLocks noGrp="1"/>
          </p:cNvSpPr>
          <p:nvPr>
            <p:ph sz="quarter" idx="10"/>
          </p:nvPr>
        </p:nvSpPr>
        <p:spPr>
          <a:xfrm>
            <a:off x="719999" y="1416601"/>
            <a:ext cx="10744007" cy="4765538"/>
          </a:xfrm>
        </p:spPr>
        <p:txBody>
          <a:bodyPr>
            <a:normAutofit/>
          </a:bodyPr>
          <a:lstStyle/>
          <a:p>
            <a:pPr marL="0" indent="0">
              <a:buNone/>
            </a:pPr>
            <a:endParaRPr lang="nl-NL" i="1"/>
          </a:p>
          <a:p>
            <a:pPr marL="0" indent="0">
              <a:buNone/>
            </a:pPr>
            <a:br>
              <a:rPr lang="nl-NL" i="1"/>
            </a:br>
            <a:endParaRPr lang="nl-NL" i="1"/>
          </a:p>
          <a:p>
            <a:endParaRPr lang="nl-NL" i="1"/>
          </a:p>
          <a:p>
            <a:pPr marL="0" indent="0">
              <a:buNone/>
            </a:pPr>
            <a:endParaRPr lang="nl-NL"/>
          </a:p>
          <a:p>
            <a:pPr lvl="1">
              <a:buFont typeface="Courier New" panose="02070309020205020404" pitchFamily="49" charset="0"/>
              <a:buChar char="o"/>
            </a:pPr>
            <a:endParaRPr lang="nl-NL" sz="2000"/>
          </a:p>
          <a:p>
            <a:endParaRPr lang="nl-NL"/>
          </a:p>
          <a:p>
            <a:endParaRPr lang="nl-NL"/>
          </a:p>
          <a:p>
            <a:endParaRPr lang="nl-NL"/>
          </a:p>
          <a:p>
            <a:endParaRPr lang="nl-NL"/>
          </a:p>
          <a:p>
            <a:endParaRPr lang="nl-NL"/>
          </a:p>
          <a:p>
            <a:endParaRPr lang="nl-NL"/>
          </a:p>
        </p:txBody>
      </p:sp>
      <p:sp>
        <p:nvSpPr>
          <p:cNvPr id="9" name="Text Placeholder 4">
            <a:extLst>
              <a:ext uri="{FF2B5EF4-FFF2-40B4-BE49-F238E27FC236}">
                <a16:creationId xmlns:a16="http://schemas.microsoft.com/office/drawing/2014/main" id="{C2833D18-3079-3BB3-552B-02F08A815ED3}"/>
              </a:ext>
            </a:extLst>
          </p:cNvPr>
          <p:cNvSpPr>
            <a:spLocks noGrp="1"/>
          </p:cNvSpPr>
          <p:nvPr>
            <p:ph type="body" sz="quarter" idx="13"/>
          </p:nvPr>
        </p:nvSpPr>
        <p:spPr>
          <a:xfrm>
            <a:off x="720000" y="1112279"/>
            <a:ext cx="10744006" cy="5070736"/>
          </a:xfrm>
        </p:spPr>
        <p:txBody>
          <a:bodyPr lIns="0" tIns="45720" rIns="91440" bIns="45720" anchor="t"/>
          <a:lstStyle/>
          <a:p>
            <a:br>
              <a:rPr lang="en-US" dirty="0">
                <a:ea typeface="Calibri Light"/>
                <a:cs typeface="Calibri Light"/>
              </a:rPr>
            </a:br>
            <a:r>
              <a:rPr lang="en-US" dirty="0">
                <a:ea typeface="Calibri Light"/>
                <a:cs typeface="Calibri Light"/>
              </a:rPr>
              <a:t>Wat </a:t>
            </a:r>
            <a:r>
              <a:rPr lang="en-US" dirty="0" err="1">
                <a:ea typeface="Calibri Light"/>
                <a:cs typeface="Calibri Light"/>
              </a:rPr>
              <a:t>doen</a:t>
            </a:r>
            <a:r>
              <a:rPr lang="en-US" dirty="0">
                <a:ea typeface="Calibri Light"/>
                <a:cs typeface="Calibri Light"/>
              </a:rPr>
              <a:t> we?</a:t>
            </a:r>
          </a:p>
          <a:p>
            <a:pPr marL="342900" indent="-342900">
              <a:buFont typeface="Arial"/>
              <a:buChar char="•"/>
            </a:pPr>
            <a:r>
              <a:rPr lang="en-US" dirty="0">
                <a:ea typeface="Calibri Light"/>
                <a:cs typeface="Calibri Light"/>
              </a:rPr>
              <a:t>PPI's (</a:t>
            </a:r>
            <a:r>
              <a:rPr lang="en-US" dirty="0" err="1">
                <a:ea typeface="Calibri Light"/>
                <a:cs typeface="Calibri Light"/>
              </a:rPr>
              <a:t>Premie</a:t>
            </a:r>
            <a:r>
              <a:rPr lang="en-US" dirty="0">
                <a:ea typeface="Calibri Light"/>
                <a:cs typeface="Calibri Light"/>
              </a:rPr>
              <a:t> </a:t>
            </a:r>
            <a:r>
              <a:rPr lang="en-US" dirty="0" err="1">
                <a:ea typeface="Calibri Light"/>
                <a:cs typeface="Calibri Light"/>
              </a:rPr>
              <a:t>Pensioen</a:t>
            </a:r>
            <a:r>
              <a:rPr lang="en-US" dirty="0">
                <a:ea typeface="Calibri Light"/>
                <a:cs typeface="Calibri Light"/>
              </a:rPr>
              <a:t> </a:t>
            </a:r>
            <a:r>
              <a:rPr lang="en-US" dirty="0" err="1">
                <a:ea typeface="Calibri Light"/>
                <a:cs typeface="Calibri Light"/>
              </a:rPr>
              <a:t>Instelling</a:t>
            </a:r>
            <a:r>
              <a:rPr lang="en-US" dirty="0">
                <a:ea typeface="Calibri Light"/>
                <a:cs typeface="Calibri Light"/>
              </a:rPr>
              <a:t>)</a:t>
            </a:r>
          </a:p>
          <a:p>
            <a:pPr marL="342900" indent="-342900">
              <a:buFont typeface="Arial"/>
              <a:buChar char="•"/>
            </a:pPr>
            <a:r>
              <a:rPr lang="en-US" err="1">
                <a:ea typeface="Calibri Light"/>
                <a:cs typeface="Calibri Light"/>
              </a:rPr>
              <a:t>Volmachten</a:t>
            </a:r>
            <a:endParaRPr lang="en-US">
              <a:ea typeface="Calibri Light"/>
              <a:cs typeface="Calibri Light"/>
            </a:endParaRPr>
          </a:p>
          <a:p>
            <a:pPr marL="342900" indent="-342900">
              <a:buFont typeface="Arial"/>
              <a:buChar char="•"/>
            </a:pPr>
            <a:r>
              <a:rPr lang="en-US" err="1">
                <a:ea typeface="Calibri Light"/>
                <a:cs typeface="Calibri Light"/>
              </a:rPr>
              <a:t>Pensioenfondsen</a:t>
            </a:r>
            <a:endParaRPr lang="en-US" dirty="0">
              <a:ea typeface="Calibri Light"/>
              <a:cs typeface="Calibri Light"/>
            </a:endParaRPr>
          </a:p>
          <a:p>
            <a:r>
              <a:rPr lang="en-US" dirty="0">
                <a:ea typeface="Calibri Light"/>
                <a:cs typeface="Calibri Light"/>
              </a:rPr>
              <a:t>De </a:t>
            </a:r>
            <a:r>
              <a:rPr lang="en-US" dirty="0" err="1">
                <a:ea typeface="Calibri Light"/>
                <a:cs typeface="Calibri Light"/>
              </a:rPr>
              <a:t>administratie</a:t>
            </a:r>
            <a:r>
              <a:rPr lang="en-US" dirty="0">
                <a:ea typeface="Calibri Light"/>
                <a:cs typeface="Calibri Light"/>
              </a:rPr>
              <a:t> </a:t>
            </a:r>
            <a:r>
              <a:rPr lang="en-US" dirty="0" err="1">
                <a:ea typeface="Calibri Light"/>
                <a:cs typeface="Calibri Light"/>
              </a:rPr>
              <a:t>wordt</a:t>
            </a:r>
            <a:r>
              <a:rPr lang="en-US" dirty="0">
                <a:ea typeface="Calibri Light"/>
                <a:cs typeface="Calibri Light"/>
              </a:rPr>
              <a:t> </a:t>
            </a:r>
            <a:r>
              <a:rPr lang="en-US" dirty="0" err="1">
                <a:ea typeface="Calibri Light"/>
                <a:cs typeface="Calibri Light"/>
              </a:rPr>
              <a:t>dus</a:t>
            </a:r>
            <a:r>
              <a:rPr lang="en-US" dirty="0">
                <a:ea typeface="Calibri Light"/>
                <a:cs typeface="Calibri Light"/>
              </a:rPr>
              <a:t> </a:t>
            </a:r>
            <a:r>
              <a:rPr lang="en-US" dirty="0" err="1">
                <a:ea typeface="Calibri Light"/>
                <a:cs typeface="Calibri Light"/>
              </a:rPr>
              <a:t>gedaan</a:t>
            </a:r>
            <a:r>
              <a:rPr lang="en-US" dirty="0">
                <a:ea typeface="Calibri Light"/>
                <a:cs typeface="Calibri Light"/>
              </a:rPr>
              <a:t> door </a:t>
            </a:r>
            <a:r>
              <a:rPr lang="en-US" dirty="0" err="1">
                <a:ea typeface="Calibri Light"/>
                <a:cs typeface="Calibri Light"/>
              </a:rPr>
              <a:t>onze</a:t>
            </a:r>
            <a:r>
              <a:rPr lang="en-US" dirty="0">
                <a:ea typeface="Calibri Light"/>
                <a:cs typeface="Calibri Light"/>
              </a:rPr>
              <a:t> partners</a:t>
            </a:r>
          </a:p>
          <a:p>
            <a:endParaRPr lang="en-US">
              <a:ea typeface="Calibri Light"/>
              <a:cs typeface="Calibri Light"/>
            </a:endParaRPr>
          </a:p>
          <a:p>
            <a:r>
              <a:rPr lang="en-US" dirty="0" err="1">
                <a:ea typeface="Calibri Light"/>
                <a:cs typeface="Calibri Light"/>
              </a:rPr>
              <a:t>Onze</a:t>
            </a:r>
            <a:r>
              <a:rPr lang="en-US" dirty="0">
                <a:ea typeface="Calibri Light"/>
                <a:cs typeface="Calibri Light"/>
              </a:rPr>
              <a:t> (</a:t>
            </a:r>
            <a:r>
              <a:rPr lang="en-US" dirty="0" err="1">
                <a:ea typeface="Calibri Light"/>
                <a:cs typeface="Calibri Light"/>
              </a:rPr>
              <a:t>hoofd</a:t>
            </a:r>
            <a:r>
              <a:rPr lang="en-US" dirty="0">
                <a:ea typeface="Calibri Light"/>
                <a:cs typeface="Calibri Light"/>
              </a:rPr>
              <a:t>)</a:t>
            </a:r>
            <a:r>
              <a:rPr lang="en-US" dirty="0" err="1">
                <a:ea typeface="Calibri Light"/>
                <a:cs typeface="Calibri Light"/>
              </a:rPr>
              <a:t>werkzaamheden</a:t>
            </a:r>
          </a:p>
          <a:p>
            <a:pPr marL="342900" indent="-342900">
              <a:buFont typeface="Arial"/>
              <a:buChar char="•"/>
            </a:pPr>
            <a:r>
              <a:rPr lang="en-US" dirty="0" err="1">
                <a:ea typeface="Calibri Light"/>
                <a:cs typeface="Calibri Light"/>
              </a:rPr>
              <a:t>Kwartaalafsluiting</a:t>
            </a:r>
            <a:r>
              <a:rPr lang="en-US" dirty="0">
                <a:ea typeface="Calibri Light"/>
                <a:cs typeface="Calibri Light"/>
              </a:rPr>
              <a:t> (closing)</a:t>
            </a:r>
          </a:p>
          <a:p>
            <a:pPr marL="342900" indent="-342900">
              <a:buFont typeface="Arial"/>
              <a:buChar char="•"/>
            </a:pPr>
            <a:r>
              <a:rPr lang="en-US" dirty="0">
                <a:ea typeface="Calibri Light"/>
                <a:cs typeface="Calibri Light"/>
              </a:rPr>
              <a:t>Contacten met </a:t>
            </a:r>
            <a:r>
              <a:rPr lang="en-US" dirty="0" err="1">
                <a:ea typeface="Calibri Light"/>
                <a:cs typeface="Calibri Light"/>
              </a:rPr>
              <a:t>onze</a:t>
            </a:r>
            <a:r>
              <a:rPr lang="en-US" dirty="0">
                <a:ea typeface="Calibri Light"/>
                <a:cs typeface="Calibri Light"/>
              </a:rPr>
              <a:t> partners </a:t>
            </a:r>
            <a:r>
              <a:rPr lang="en-US" dirty="0" err="1">
                <a:ea typeface="Calibri Light"/>
                <a:cs typeface="Calibri Light"/>
              </a:rPr>
              <a:t>en</a:t>
            </a:r>
            <a:r>
              <a:rPr lang="en-US" dirty="0">
                <a:ea typeface="Calibri Light"/>
                <a:cs typeface="Calibri Light"/>
              </a:rPr>
              <a:t> </a:t>
            </a:r>
            <a:r>
              <a:rPr lang="en-US" dirty="0" err="1">
                <a:ea typeface="Calibri Light"/>
                <a:cs typeface="Calibri Light"/>
              </a:rPr>
              <a:t>pensioenfondsen</a:t>
            </a:r>
            <a:endParaRPr lang="en-US" dirty="0">
              <a:ea typeface="Calibri Light"/>
              <a:cs typeface="Calibri Light"/>
            </a:endParaRPr>
          </a:p>
          <a:p>
            <a:pPr marL="342900" indent="-342900">
              <a:buFont typeface="Arial"/>
              <a:buChar char="•"/>
            </a:pPr>
            <a:r>
              <a:rPr lang="en-US">
                <a:ea typeface="Calibri Light"/>
                <a:cs typeface="Calibri Light"/>
              </a:rPr>
              <a:t>Contacten intern</a:t>
            </a:r>
          </a:p>
          <a:p>
            <a:pPr marL="342900" indent="-342900">
              <a:buFont typeface="Arial"/>
              <a:buChar char="•"/>
            </a:pPr>
            <a:r>
              <a:rPr lang="en-US">
                <a:ea typeface="Calibri Light"/>
                <a:cs typeface="Calibri Light"/>
              </a:rPr>
              <a:t>Data up to date </a:t>
            </a:r>
          </a:p>
          <a:p>
            <a:pPr marL="342900" indent="-342900">
              <a:buFont typeface="Arial"/>
              <a:buChar char="•"/>
            </a:pPr>
            <a:r>
              <a:rPr lang="en-US" dirty="0" err="1">
                <a:ea typeface="Calibri Light"/>
                <a:cs typeface="Calibri Light"/>
              </a:rPr>
              <a:t>Checken</a:t>
            </a:r>
            <a:r>
              <a:rPr lang="en-US" dirty="0">
                <a:ea typeface="Calibri Light"/>
                <a:cs typeface="Calibri Light"/>
              </a:rPr>
              <a:t> </a:t>
            </a:r>
            <a:r>
              <a:rPr lang="en-US" dirty="0" err="1">
                <a:ea typeface="Calibri Light"/>
                <a:cs typeface="Calibri Light"/>
              </a:rPr>
              <a:t>premie</a:t>
            </a:r>
            <a:r>
              <a:rPr lang="en-US" dirty="0">
                <a:ea typeface="Calibri Light"/>
                <a:cs typeface="Calibri Light"/>
              </a:rPr>
              <a:t> </a:t>
            </a:r>
            <a:r>
              <a:rPr lang="en-US" dirty="0" err="1">
                <a:ea typeface="Calibri Light"/>
                <a:cs typeface="Calibri Light"/>
              </a:rPr>
              <a:t>pensioenfondsen</a:t>
            </a:r>
            <a:r>
              <a:rPr lang="en-US" dirty="0">
                <a:ea typeface="Calibri Light"/>
                <a:cs typeface="Calibri Light"/>
              </a:rPr>
              <a:t> </a:t>
            </a:r>
            <a:r>
              <a:rPr lang="en-US" dirty="0" err="1">
                <a:ea typeface="Calibri Light"/>
                <a:cs typeface="Calibri Light"/>
              </a:rPr>
              <a:t>en</a:t>
            </a:r>
            <a:r>
              <a:rPr lang="en-US" dirty="0">
                <a:ea typeface="Calibri Light"/>
                <a:cs typeface="Calibri Light"/>
              </a:rPr>
              <a:t> </a:t>
            </a:r>
            <a:r>
              <a:rPr lang="en-US" dirty="0" err="1">
                <a:ea typeface="Calibri Light"/>
                <a:cs typeface="Calibri Light"/>
              </a:rPr>
              <a:t>factureren</a:t>
            </a:r>
            <a:endParaRPr lang="en-US" dirty="0">
              <a:ea typeface="Calibri Light"/>
              <a:cs typeface="Calibri Light"/>
            </a:endParaRPr>
          </a:p>
          <a:p>
            <a:endParaRPr lang="en-US">
              <a:ea typeface="Calibri Light"/>
              <a:cs typeface="Calibri Light"/>
            </a:endParaRPr>
          </a:p>
        </p:txBody>
      </p:sp>
    </p:spTree>
    <p:extLst>
      <p:ext uri="{BB962C8B-B14F-4D97-AF65-F5344CB8AC3E}">
        <p14:creationId xmlns:p14="http://schemas.microsoft.com/office/powerpoint/2010/main" val="2853662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115BE-3B42-E322-16CA-653377C1499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DE9376D-F9F7-DD29-6407-A08950D65481}"/>
              </a:ext>
            </a:extLst>
          </p:cNvPr>
          <p:cNvSpPr>
            <a:spLocks noGrp="1"/>
          </p:cNvSpPr>
          <p:nvPr>
            <p:ph type="title"/>
          </p:nvPr>
        </p:nvSpPr>
        <p:spPr>
          <a:xfrm>
            <a:off x="720000" y="138778"/>
            <a:ext cx="8424000" cy="940821"/>
          </a:xfrm>
        </p:spPr>
        <p:txBody>
          <a:bodyPr/>
          <a:lstStyle/>
          <a:p>
            <a:r>
              <a:rPr lang="nl-NL" b="0">
                <a:latin typeface="+mj-lt"/>
                <a:cs typeface="Arial"/>
              </a:rPr>
              <a:t>Contract Manager – Cash Manager</a:t>
            </a:r>
            <a:br>
              <a:rPr lang="nl-NL" b="0">
                <a:latin typeface="+mj-lt"/>
                <a:cs typeface="Arial"/>
              </a:rPr>
            </a:br>
            <a:r>
              <a:rPr lang="en-US" sz="1800" b="0">
                <a:latin typeface="Arial"/>
                <a:ea typeface="Calibri Light"/>
              </a:rPr>
              <a:t>De </a:t>
            </a:r>
            <a:r>
              <a:rPr lang="en-US" sz="1800" b="0" err="1">
                <a:latin typeface="Arial"/>
                <a:ea typeface="Calibri Light"/>
              </a:rPr>
              <a:t>schakel</a:t>
            </a:r>
            <a:r>
              <a:rPr lang="en-US" sz="1800" b="0">
                <a:latin typeface="Arial"/>
                <a:ea typeface="Calibri Light"/>
              </a:rPr>
              <a:t> </a:t>
            </a:r>
            <a:r>
              <a:rPr lang="en-US" sz="1800" b="0" err="1">
                <a:latin typeface="Arial"/>
                <a:ea typeface="Calibri Light"/>
              </a:rPr>
              <a:t>tussen</a:t>
            </a:r>
            <a:r>
              <a:rPr lang="en-US" sz="1800" b="0">
                <a:latin typeface="Arial"/>
                <a:ea typeface="Calibri Light"/>
              </a:rPr>
              <a:t> contract management </a:t>
            </a:r>
            <a:r>
              <a:rPr lang="en-US" sz="1800" b="0" err="1">
                <a:latin typeface="Arial"/>
                <a:ea typeface="Calibri Light"/>
              </a:rPr>
              <a:t>en</a:t>
            </a:r>
            <a:r>
              <a:rPr lang="en-US" sz="1800" b="0">
                <a:latin typeface="Arial"/>
                <a:ea typeface="Calibri Light"/>
              </a:rPr>
              <a:t> finance</a:t>
            </a:r>
            <a:endParaRPr lang="nl-NL" b="0">
              <a:latin typeface="+mj-lt"/>
              <a:ea typeface="Calibri Light"/>
            </a:endParaRPr>
          </a:p>
        </p:txBody>
      </p:sp>
      <p:sp>
        <p:nvSpPr>
          <p:cNvPr id="3" name="Tijdelijke aanduiding voor inhoud 2">
            <a:extLst>
              <a:ext uri="{FF2B5EF4-FFF2-40B4-BE49-F238E27FC236}">
                <a16:creationId xmlns:a16="http://schemas.microsoft.com/office/drawing/2014/main" id="{8ECCA3F0-6C88-7D31-E90E-65EEB80F580F}"/>
              </a:ext>
            </a:extLst>
          </p:cNvPr>
          <p:cNvSpPr>
            <a:spLocks noGrp="1"/>
          </p:cNvSpPr>
          <p:nvPr>
            <p:ph sz="quarter" idx="10"/>
          </p:nvPr>
        </p:nvSpPr>
        <p:spPr>
          <a:xfrm>
            <a:off x="723996" y="1511297"/>
            <a:ext cx="10744007" cy="4900303"/>
          </a:xfrm>
        </p:spPr>
        <p:txBody>
          <a:bodyPr/>
          <a:lstStyle/>
          <a:p>
            <a:pPr marL="0" indent="0">
              <a:buNone/>
            </a:pPr>
            <a:endParaRPr lang="nl-NL" i="1"/>
          </a:p>
          <a:p>
            <a:pPr marL="0" indent="0">
              <a:buNone/>
            </a:pPr>
            <a:br>
              <a:rPr lang="nl-NL" i="1"/>
            </a:br>
            <a:endParaRPr lang="nl-NL" i="1"/>
          </a:p>
          <a:p>
            <a:endParaRPr lang="nl-NL" i="1"/>
          </a:p>
          <a:p>
            <a:pPr marL="0" indent="0">
              <a:buNone/>
            </a:pPr>
            <a:endParaRPr lang="nl-NL"/>
          </a:p>
          <a:p>
            <a:pPr lvl="1">
              <a:buFont typeface="Courier New" panose="02070309020205020404" pitchFamily="49" charset="0"/>
              <a:buChar char="o"/>
            </a:pPr>
            <a:endParaRPr lang="nl-NL"/>
          </a:p>
          <a:p>
            <a:endParaRPr lang="nl-NL"/>
          </a:p>
          <a:p>
            <a:endParaRPr lang="nl-NL"/>
          </a:p>
          <a:p>
            <a:endParaRPr lang="nl-NL"/>
          </a:p>
          <a:p>
            <a:endParaRPr lang="nl-NL"/>
          </a:p>
          <a:p>
            <a:endParaRPr lang="nl-NL"/>
          </a:p>
          <a:p>
            <a:endParaRPr lang="nl-NL"/>
          </a:p>
        </p:txBody>
      </p:sp>
      <p:sp>
        <p:nvSpPr>
          <p:cNvPr id="4" name="Tijdelijke aanduiding voor dianummer 3">
            <a:extLst>
              <a:ext uri="{FF2B5EF4-FFF2-40B4-BE49-F238E27FC236}">
                <a16:creationId xmlns:a16="http://schemas.microsoft.com/office/drawing/2014/main" id="{8AB53259-9A6F-3A07-2979-3A6061D76E74}"/>
              </a:ext>
            </a:extLst>
          </p:cNvPr>
          <p:cNvSpPr>
            <a:spLocks noGrp="1"/>
          </p:cNvSpPr>
          <p:nvPr>
            <p:ph type="sldNum" sz="quarter" idx="11"/>
          </p:nvPr>
        </p:nvSpPr>
        <p:spPr/>
        <p:txBody>
          <a:bodyPr/>
          <a:lstStyle/>
          <a:p>
            <a:fld id="{142A1F4B-8692-4A27-9271-E187D981F0C9}" type="slidenum">
              <a:rPr lang="de-CH" smtClean="0"/>
              <a:pPr/>
              <a:t>11</a:t>
            </a:fld>
            <a:endParaRPr lang="de-CH"/>
          </a:p>
        </p:txBody>
      </p:sp>
      <p:sp>
        <p:nvSpPr>
          <p:cNvPr id="8" name="Text Placeholder 4">
            <a:extLst>
              <a:ext uri="{FF2B5EF4-FFF2-40B4-BE49-F238E27FC236}">
                <a16:creationId xmlns:a16="http://schemas.microsoft.com/office/drawing/2014/main" id="{D0B9B3E5-9A0D-1771-D62D-9824671FC276}"/>
              </a:ext>
            </a:extLst>
          </p:cNvPr>
          <p:cNvSpPr txBox="1">
            <a:spLocks/>
          </p:cNvSpPr>
          <p:nvPr/>
        </p:nvSpPr>
        <p:spPr>
          <a:xfrm>
            <a:off x="720000" y="1363865"/>
            <a:ext cx="11168211" cy="4757936"/>
          </a:xfrm>
          <a:prstGeom prst="rect">
            <a:avLst/>
          </a:prstGeom>
          <a:ln>
            <a:solidFill>
              <a:srgbClr val="4472C4"/>
            </a:solidFill>
          </a:ln>
        </p:spPr>
        <p:txBody>
          <a:bodyPr lIns="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400">
              <a:solidFill>
                <a:srgbClr val="00547A"/>
              </a:solidFill>
              <a:latin typeface="Arial"/>
              <a:ea typeface="Calibri Light"/>
              <a:cs typeface="Arial"/>
            </a:endParaRPr>
          </a:p>
          <a:p>
            <a:pPr marL="0" indent="0">
              <a:buNone/>
            </a:pPr>
            <a:r>
              <a:rPr lang="en-US" sz="1400" err="1">
                <a:solidFill>
                  <a:srgbClr val="00547A"/>
                </a:solidFill>
                <a:latin typeface="Arial"/>
                <a:ea typeface="Calibri Light"/>
                <a:cs typeface="Arial"/>
              </a:rPr>
              <a:t>Algemeen</a:t>
            </a:r>
            <a:r>
              <a:rPr lang="en-US" sz="1400">
                <a:solidFill>
                  <a:srgbClr val="00547A"/>
                </a:solidFill>
                <a:latin typeface="Arial"/>
                <a:ea typeface="Calibri Light"/>
                <a:cs typeface="Arial"/>
              </a:rPr>
              <a:t>:</a:t>
            </a:r>
            <a:endParaRPr lang="en-US" sz="1400">
              <a:solidFill>
                <a:srgbClr val="000000"/>
              </a:solidFill>
              <a:latin typeface="Arial"/>
              <a:ea typeface="Calibri Light"/>
              <a:cs typeface="Arial"/>
            </a:endParaRPr>
          </a:p>
          <a:p>
            <a:pPr marL="342900" indent="-342900">
              <a:buFont typeface="Arial,Sans-Serif"/>
              <a:buChar char="•"/>
            </a:pPr>
            <a:r>
              <a:rPr lang="en-US" sz="1400" err="1">
                <a:solidFill>
                  <a:srgbClr val="00547A"/>
                </a:solidFill>
                <a:latin typeface="Arial"/>
                <a:ea typeface="Calibri Light"/>
                <a:cs typeface="Arial"/>
              </a:rPr>
              <a:t>Waar</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nodig</a:t>
            </a:r>
            <a:r>
              <a:rPr lang="en-US" sz="1400">
                <a:solidFill>
                  <a:srgbClr val="00547A"/>
                </a:solidFill>
                <a:latin typeface="Arial"/>
                <a:ea typeface="Calibri Light"/>
                <a:cs typeface="Arial"/>
              </a:rPr>
              <a:t> </a:t>
            </a:r>
            <a:r>
              <a:rPr lang="en-US" sz="1400" b="1" err="1">
                <a:solidFill>
                  <a:srgbClr val="00547A"/>
                </a:solidFill>
                <a:latin typeface="Arial"/>
                <a:ea typeface="Calibri Light"/>
                <a:cs typeface="Arial"/>
              </a:rPr>
              <a:t>ondersteuning</a:t>
            </a:r>
            <a:r>
              <a:rPr lang="en-US" sz="1400" b="1">
                <a:solidFill>
                  <a:srgbClr val="00547A"/>
                </a:solidFill>
                <a:latin typeface="Arial"/>
                <a:ea typeface="Calibri Light"/>
                <a:cs typeface="Arial"/>
              </a:rPr>
              <a:t> </a:t>
            </a:r>
            <a:r>
              <a:rPr lang="en-US" sz="1400">
                <a:solidFill>
                  <a:srgbClr val="00547A"/>
                </a:solidFill>
                <a:latin typeface="Arial"/>
                <a:ea typeface="Calibri Light"/>
                <a:cs typeface="Arial"/>
              </a:rPr>
              <a:t>contract managers </a:t>
            </a:r>
            <a:r>
              <a:rPr lang="en-US" sz="1400" err="1">
                <a:solidFill>
                  <a:srgbClr val="00547A"/>
                </a:solidFill>
                <a:latin typeface="Arial"/>
                <a:ea typeface="Calibri Light"/>
                <a:cs typeface="Arial"/>
              </a:rPr>
              <a:t>voor</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financieel</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gerelateerde</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zaken</a:t>
            </a:r>
            <a:endParaRPr lang="en-US" sz="1400" err="1">
              <a:solidFill>
                <a:srgbClr val="000000"/>
              </a:solidFill>
              <a:latin typeface="Arial"/>
              <a:ea typeface="Calibri Light"/>
              <a:cs typeface="Arial"/>
            </a:endParaRPr>
          </a:p>
          <a:p>
            <a:pPr marL="342900" indent="-342900">
              <a:buFont typeface="Arial,Sans-Serif"/>
              <a:buChar char="•"/>
            </a:pPr>
            <a:r>
              <a:rPr lang="en-US" sz="1400" b="1" err="1">
                <a:solidFill>
                  <a:srgbClr val="00547A"/>
                </a:solidFill>
                <a:latin typeface="Arial"/>
                <a:ea typeface="Calibri Light"/>
                <a:cs typeface="Arial"/>
              </a:rPr>
              <a:t>Aanspreekpunt</a:t>
            </a:r>
            <a:r>
              <a:rPr lang="en-US" sz="1400" b="1">
                <a:solidFill>
                  <a:srgbClr val="00547A"/>
                </a:solidFill>
                <a:latin typeface="Arial"/>
                <a:ea typeface="Calibri Light"/>
                <a:cs typeface="Arial"/>
              </a:rPr>
              <a:t> </a:t>
            </a:r>
            <a:r>
              <a:rPr lang="en-US" sz="1400" err="1">
                <a:solidFill>
                  <a:srgbClr val="00547A"/>
                </a:solidFill>
                <a:latin typeface="Arial"/>
                <a:ea typeface="Calibri Light"/>
                <a:cs typeface="Arial"/>
              </a:rPr>
              <a:t>voor</a:t>
            </a:r>
            <a:r>
              <a:rPr lang="en-US" sz="1400">
                <a:solidFill>
                  <a:srgbClr val="00547A"/>
                </a:solidFill>
                <a:latin typeface="Arial"/>
                <a:ea typeface="Calibri Light"/>
                <a:cs typeface="Arial"/>
              </a:rPr>
              <a:t> </a:t>
            </a:r>
            <a:r>
              <a:rPr lang="en-US" sz="1400" b="1">
                <a:solidFill>
                  <a:srgbClr val="00547A"/>
                </a:solidFill>
                <a:latin typeface="Arial"/>
                <a:ea typeface="Calibri Light"/>
                <a:cs typeface="Arial"/>
              </a:rPr>
              <a:t>Finance </a:t>
            </a:r>
            <a:r>
              <a:rPr lang="en-US" sz="1400" err="1">
                <a:solidFill>
                  <a:srgbClr val="00547A"/>
                </a:solidFill>
                <a:latin typeface="Arial"/>
                <a:ea typeface="Calibri Light"/>
                <a:cs typeface="Arial"/>
              </a:rPr>
              <a:t>indien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bankontvangst</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niet</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gematched</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kan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worden</a:t>
            </a:r>
            <a:endParaRPr lang="en-US" sz="1400" err="1">
              <a:solidFill>
                <a:srgbClr val="000000"/>
              </a:solidFill>
              <a:latin typeface="Arial"/>
              <a:ea typeface="Calibri Light"/>
              <a:cs typeface="Arial"/>
            </a:endParaRPr>
          </a:p>
          <a:p>
            <a:pPr marL="342900" indent="-342900">
              <a:buFont typeface="Arial,Sans-Serif"/>
              <a:buChar char="•"/>
            </a:pPr>
            <a:r>
              <a:rPr lang="en-US" sz="1400" b="1" err="1">
                <a:solidFill>
                  <a:srgbClr val="00547A"/>
                </a:solidFill>
                <a:latin typeface="Arial"/>
                <a:ea typeface="Calibri Light"/>
                <a:cs typeface="Arial"/>
              </a:rPr>
              <a:t>Coördinatie</a:t>
            </a:r>
            <a:r>
              <a:rPr lang="en-US" sz="1400" b="1">
                <a:solidFill>
                  <a:srgbClr val="00547A"/>
                </a:solidFill>
                <a:latin typeface="Arial"/>
                <a:ea typeface="Calibri Light"/>
                <a:cs typeface="Arial"/>
              </a:rPr>
              <a:t> </a:t>
            </a:r>
            <a:r>
              <a:rPr lang="en-US" sz="1400">
                <a:solidFill>
                  <a:srgbClr val="00547A"/>
                </a:solidFill>
                <a:latin typeface="Arial"/>
                <a:ea typeface="Calibri Light"/>
                <a:cs typeface="Arial"/>
              </a:rPr>
              <a:t>van de </a:t>
            </a:r>
            <a:r>
              <a:rPr lang="en-US" sz="1400" err="1">
                <a:solidFill>
                  <a:srgbClr val="00547A"/>
                </a:solidFill>
                <a:latin typeface="Arial"/>
                <a:ea typeface="Calibri Light"/>
                <a:cs typeface="Arial"/>
              </a:rPr>
              <a:t>afwikkeling</a:t>
            </a:r>
            <a:r>
              <a:rPr lang="en-US" sz="1400">
                <a:solidFill>
                  <a:srgbClr val="00547A"/>
                </a:solidFill>
                <a:latin typeface="Arial"/>
                <a:ea typeface="Calibri Light"/>
                <a:cs typeface="Arial"/>
              </a:rPr>
              <a:t> BTO (</a:t>
            </a:r>
            <a:r>
              <a:rPr lang="en-US" sz="1400" err="1">
                <a:solidFill>
                  <a:srgbClr val="00547A"/>
                </a:solidFill>
                <a:latin typeface="Arial"/>
                <a:ea typeface="Calibri Light"/>
                <a:cs typeface="Arial"/>
              </a:rPr>
              <a:t>betaallijst</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mn</a:t>
            </a:r>
            <a:r>
              <a:rPr lang="en-US" sz="1400">
                <a:solidFill>
                  <a:srgbClr val="00547A"/>
                </a:solidFill>
                <a:latin typeface="Arial"/>
                <a:ea typeface="Calibri Light"/>
                <a:cs typeface="Arial"/>
              </a:rPr>
              <a:t> claims)</a:t>
            </a:r>
            <a:endParaRPr lang="en-US" sz="1400">
              <a:solidFill>
                <a:srgbClr val="000000"/>
              </a:solidFill>
              <a:latin typeface="Arial"/>
              <a:ea typeface="Calibri Light"/>
              <a:cs typeface="Arial"/>
            </a:endParaRPr>
          </a:p>
          <a:p>
            <a:pPr marL="342900" indent="-342900">
              <a:buFont typeface="Arial,Sans-Serif"/>
              <a:buChar char="•"/>
            </a:pPr>
            <a:endParaRPr lang="en-US" sz="2000">
              <a:solidFill>
                <a:srgbClr val="000000"/>
              </a:solidFill>
              <a:latin typeface="Calibri Light"/>
              <a:ea typeface="Calibri Light"/>
              <a:cs typeface="Calibri Light"/>
            </a:endParaRPr>
          </a:p>
          <a:p>
            <a:pPr marL="0" indent="0">
              <a:buNone/>
            </a:pPr>
            <a:r>
              <a:rPr lang="en-US" sz="1400" err="1">
                <a:solidFill>
                  <a:srgbClr val="00547A"/>
                </a:solidFill>
                <a:latin typeface="Arial"/>
                <a:ea typeface="Calibri Light"/>
                <a:cs typeface="Arial"/>
              </a:rPr>
              <a:t>Indirecte</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Contracten</a:t>
            </a:r>
            <a:r>
              <a:rPr lang="en-US" sz="1400">
                <a:solidFill>
                  <a:srgbClr val="00547A"/>
                </a:solidFill>
                <a:latin typeface="Arial"/>
                <a:ea typeface="Calibri Light"/>
                <a:cs typeface="Arial"/>
              </a:rPr>
              <a:t>:</a:t>
            </a:r>
            <a:endParaRPr lang="en-US">
              <a:ea typeface="Calibri"/>
              <a:cs typeface="Calibri"/>
            </a:endParaRPr>
          </a:p>
          <a:p>
            <a:pPr marL="342900" indent="-342900">
              <a:buFont typeface="Arial"/>
            </a:pPr>
            <a:r>
              <a:rPr lang="en-US" sz="1400">
                <a:solidFill>
                  <a:srgbClr val="00547A"/>
                </a:solidFill>
                <a:latin typeface="Arial"/>
                <a:ea typeface="Calibri Light"/>
                <a:cs typeface="Arial"/>
              </a:rPr>
              <a:t>Contract Manager Outsourced </a:t>
            </a:r>
            <a:r>
              <a:rPr lang="en-US" sz="1400" err="1">
                <a:solidFill>
                  <a:srgbClr val="00547A"/>
                </a:solidFill>
                <a:latin typeface="Arial"/>
                <a:ea typeface="Calibri Light"/>
                <a:cs typeface="Arial"/>
              </a:rPr>
              <a:t>ontvangt</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rekening</a:t>
            </a:r>
            <a:r>
              <a:rPr lang="en-US" sz="1400">
                <a:solidFill>
                  <a:srgbClr val="00547A"/>
                </a:solidFill>
                <a:latin typeface="Arial"/>
                <a:ea typeface="Calibri Light"/>
                <a:cs typeface="Arial"/>
              </a:rPr>
              <a:t> courant </a:t>
            </a:r>
            <a:r>
              <a:rPr lang="en-US" sz="1400" err="1">
                <a:solidFill>
                  <a:srgbClr val="00547A"/>
                </a:solidFill>
                <a:latin typeface="Arial"/>
                <a:ea typeface="Calibri Light"/>
                <a:cs typeface="Arial"/>
              </a:rPr>
              <a:t>overzichten</a:t>
            </a:r>
            <a:r>
              <a:rPr lang="en-US" sz="1400">
                <a:solidFill>
                  <a:srgbClr val="00547A"/>
                </a:solidFill>
                <a:latin typeface="Arial"/>
                <a:ea typeface="Calibri Light"/>
                <a:cs typeface="Arial"/>
              </a:rPr>
              <a:t> van brokers:</a:t>
            </a:r>
            <a:r>
              <a:rPr lang="en-US" sz="1400" b="1">
                <a:solidFill>
                  <a:srgbClr val="00547A"/>
                </a:solidFill>
                <a:latin typeface="Arial"/>
                <a:ea typeface="Calibri Light"/>
                <a:cs typeface="Arial"/>
              </a:rPr>
              <a:t> </a:t>
            </a:r>
            <a:r>
              <a:rPr lang="en-US" sz="1400" b="1" err="1">
                <a:solidFill>
                  <a:srgbClr val="00547A"/>
                </a:solidFill>
                <a:latin typeface="Arial"/>
                <a:ea typeface="Calibri Light"/>
                <a:cs typeface="Arial"/>
              </a:rPr>
              <a:t>beoordeling</a:t>
            </a:r>
            <a:r>
              <a:rPr lang="en-US" sz="1400" b="1">
                <a:solidFill>
                  <a:srgbClr val="00547A"/>
                </a:solidFill>
                <a:latin typeface="Arial"/>
                <a:ea typeface="Calibri Light"/>
                <a:cs typeface="Arial"/>
              </a:rPr>
              <a:t> </a:t>
            </a:r>
            <a:r>
              <a:rPr lang="en-US" sz="1400" b="1" err="1">
                <a:solidFill>
                  <a:srgbClr val="00547A"/>
                </a:solidFill>
                <a:latin typeface="Arial"/>
                <a:ea typeface="Calibri Light"/>
                <a:cs typeface="Arial"/>
              </a:rPr>
              <a:t>inhoudelijk</a:t>
            </a:r>
            <a:r>
              <a:rPr lang="en-US" sz="1400">
                <a:solidFill>
                  <a:srgbClr val="00547A"/>
                </a:solidFill>
                <a:latin typeface="Arial"/>
                <a:ea typeface="Calibri Light"/>
                <a:cs typeface="Arial"/>
              </a:rPr>
              <a:t> op </a:t>
            </a:r>
            <a:r>
              <a:rPr lang="en-US" sz="1400" err="1">
                <a:solidFill>
                  <a:srgbClr val="00547A"/>
                </a:solidFill>
                <a:latin typeface="Arial"/>
                <a:ea typeface="Calibri Light"/>
                <a:cs typeface="Arial"/>
              </a:rPr>
              <a:t>juistheid</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volledigheid</a:t>
            </a:r>
            <a:endParaRPr lang="en-US" sz="1400" err="1">
              <a:latin typeface="Arial"/>
              <a:cs typeface="Arial"/>
            </a:endParaRPr>
          </a:p>
          <a:p>
            <a:pPr marL="342900" indent="-342900">
              <a:buFont typeface="Arial"/>
              <a:buChar char="•"/>
            </a:pPr>
            <a:r>
              <a:rPr lang="en-US" sz="1400">
                <a:solidFill>
                  <a:srgbClr val="00547A"/>
                </a:solidFill>
                <a:latin typeface="Arial"/>
                <a:ea typeface="Calibri Light"/>
                <a:cs typeface="Arial"/>
              </a:rPr>
              <a:t>Cash Manager </a:t>
            </a:r>
            <a:r>
              <a:rPr lang="en-US" sz="1400" err="1">
                <a:solidFill>
                  <a:srgbClr val="00547A"/>
                </a:solidFill>
                <a:latin typeface="Arial"/>
                <a:ea typeface="Calibri Light"/>
                <a:cs typeface="Arial"/>
              </a:rPr>
              <a:t>maakt</a:t>
            </a:r>
            <a:r>
              <a:rPr lang="en-US" sz="1400">
                <a:solidFill>
                  <a:srgbClr val="00547A"/>
                </a:solidFill>
                <a:latin typeface="Arial"/>
                <a:ea typeface="Calibri Light"/>
                <a:cs typeface="Arial"/>
              </a:rPr>
              <a:t> van </a:t>
            </a:r>
            <a:r>
              <a:rPr lang="en-US" sz="1400" err="1">
                <a:solidFill>
                  <a:srgbClr val="00547A"/>
                </a:solidFill>
                <a:latin typeface="Arial"/>
                <a:ea typeface="Calibri Light"/>
                <a:cs typeface="Arial"/>
              </a:rPr>
              <a:t>deze</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rekening</a:t>
            </a:r>
            <a:r>
              <a:rPr lang="en-US" sz="1400">
                <a:solidFill>
                  <a:srgbClr val="00547A"/>
                </a:solidFill>
                <a:latin typeface="Arial"/>
                <a:ea typeface="Calibri Light"/>
                <a:cs typeface="Arial"/>
              </a:rPr>
              <a:t> courant </a:t>
            </a:r>
            <a:r>
              <a:rPr lang="en-US" sz="1400" err="1">
                <a:solidFill>
                  <a:srgbClr val="00547A"/>
                </a:solidFill>
                <a:latin typeface="Arial"/>
                <a:ea typeface="Calibri Light"/>
                <a:cs typeface="Arial"/>
              </a:rPr>
              <a:t>een</a:t>
            </a:r>
            <a:r>
              <a:rPr lang="en-US" sz="1400">
                <a:solidFill>
                  <a:srgbClr val="00547A"/>
                </a:solidFill>
                <a:latin typeface="Arial"/>
                <a:ea typeface="Calibri Light"/>
                <a:cs typeface="Arial"/>
              </a:rPr>
              <a:t> </a:t>
            </a:r>
            <a:r>
              <a:rPr lang="en-US" sz="1400" b="1" err="1">
                <a:solidFill>
                  <a:srgbClr val="00547A"/>
                </a:solidFill>
                <a:latin typeface="Arial"/>
                <a:ea typeface="Calibri Light"/>
                <a:cs typeface="Arial"/>
              </a:rPr>
              <a:t>samenvatting</a:t>
            </a:r>
            <a:r>
              <a:rPr lang="en-US" sz="1400">
                <a:solidFill>
                  <a:srgbClr val="00547A"/>
                </a:solidFill>
                <a:latin typeface="Arial"/>
                <a:ea typeface="Calibri Light"/>
                <a:cs typeface="Arial"/>
              </a:rPr>
              <a:t> (G</a:t>
            </a:r>
            <a:r>
              <a:rPr lang="en-US" sz="1400" err="1">
                <a:solidFill>
                  <a:srgbClr val="00547A"/>
                </a:solidFill>
                <a:latin typeface="Arial"/>
                <a:ea typeface="Calibri Light"/>
                <a:cs typeface="Arial"/>
              </a:rPr>
              <a:t>WP, Claims</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Commissies</a:t>
            </a:r>
            <a:r>
              <a:rPr lang="en-US" sz="1400">
                <a:solidFill>
                  <a:srgbClr val="00547A"/>
                </a:solidFill>
                <a:latin typeface="Arial"/>
                <a:ea typeface="Calibri Light"/>
                <a:cs typeface="Arial"/>
              </a:rPr>
              <a:t>, (Care) </a:t>
            </a:r>
            <a:r>
              <a:rPr lang="en-US" sz="1400" err="1">
                <a:solidFill>
                  <a:srgbClr val="00547A"/>
                </a:solidFill>
                <a:latin typeface="Arial"/>
                <a:ea typeface="Calibri Light"/>
                <a:cs typeface="Arial"/>
              </a:rPr>
              <a:t>kosten</a:t>
            </a:r>
            <a:r>
              <a:rPr lang="en-US" sz="1400">
                <a:solidFill>
                  <a:srgbClr val="00547A"/>
                </a:solidFill>
                <a:latin typeface="Arial"/>
                <a:ea typeface="Calibri Light"/>
                <a:cs typeface="Arial"/>
              </a:rPr>
              <a:t>)</a:t>
            </a:r>
          </a:p>
          <a:p>
            <a:pPr marL="342900" indent="-342900">
              <a:buFont typeface="Arial"/>
              <a:buChar char="•"/>
            </a:pPr>
            <a:r>
              <a:rPr lang="en-US" sz="1400" b="1">
                <a:solidFill>
                  <a:srgbClr val="00547A"/>
                </a:solidFill>
                <a:latin typeface="Arial"/>
                <a:ea typeface="Calibri Light"/>
                <a:cs typeface="Arial"/>
              </a:rPr>
              <a:t>Controle </a:t>
            </a:r>
            <a:r>
              <a:rPr lang="en-US" sz="1400">
                <a:solidFill>
                  <a:srgbClr val="00547A"/>
                </a:solidFill>
                <a:latin typeface="Arial"/>
                <a:ea typeface="Calibri Light"/>
                <a:cs typeface="Arial"/>
              </a:rPr>
              <a:t>op </a:t>
            </a:r>
            <a:r>
              <a:rPr lang="en-US" sz="1400" b="1" err="1">
                <a:solidFill>
                  <a:srgbClr val="00547A"/>
                </a:solidFill>
                <a:latin typeface="Arial"/>
                <a:ea typeface="Calibri Light"/>
                <a:cs typeface="Arial"/>
              </a:rPr>
              <a:t>bankontvangsten</a:t>
            </a:r>
            <a:endParaRPr lang="en-US" sz="1400" b="1">
              <a:solidFill>
                <a:srgbClr val="00547A"/>
              </a:solidFill>
              <a:latin typeface="Arial"/>
              <a:ea typeface="Calibri Light"/>
              <a:cs typeface="Arial"/>
            </a:endParaRPr>
          </a:p>
          <a:p>
            <a:pPr marL="342900" indent="-342900">
              <a:buFont typeface="Arial"/>
              <a:buChar char="•"/>
            </a:pPr>
            <a:r>
              <a:rPr lang="en-US" sz="1400" b="1" err="1">
                <a:solidFill>
                  <a:srgbClr val="00547A"/>
                </a:solidFill>
                <a:latin typeface="Arial"/>
                <a:ea typeface="Calibri Light"/>
                <a:cs typeface="Arial"/>
              </a:rPr>
              <a:t>Aanmaken</a:t>
            </a:r>
            <a:r>
              <a:rPr lang="en-US" sz="1400" b="1">
                <a:solidFill>
                  <a:srgbClr val="00547A"/>
                </a:solidFill>
                <a:latin typeface="Arial"/>
                <a:ea typeface="Calibri Light"/>
                <a:cs typeface="Arial"/>
              </a:rPr>
              <a:t> </a:t>
            </a:r>
            <a:r>
              <a:rPr lang="en-US" sz="1400" b="1" err="1">
                <a:solidFill>
                  <a:srgbClr val="00547A"/>
                </a:solidFill>
                <a:latin typeface="Arial"/>
                <a:ea typeface="Calibri Light"/>
                <a:cs typeface="Arial"/>
              </a:rPr>
              <a:t>openstaande</a:t>
            </a:r>
            <a:r>
              <a:rPr lang="en-US" sz="1400" b="1">
                <a:solidFill>
                  <a:srgbClr val="00547A"/>
                </a:solidFill>
                <a:latin typeface="Arial"/>
                <a:ea typeface="Calibri Light"/>
                <a:cs typeface="Arial"/>
              </a:rPr>
              <a:t> </a:t>
            </a:r>
            <a:r>
              <a:rPr lang="en-US" sz="1400" b="1" err="1">
                <a:solidFill>
                  <a:srgbClr val="00547A"/>
                </a:solidFill>
                <a:latin typeface="Arial"/>
                <a:ea typeface="Calibri Light"/>
                <a:cs typeface="Arial"/>
              </a:rPr>
              <a:t>vordering</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mn</a:t>
            </a:r>
            <a:r>
              <a:rPr lang="en-US" sz="1400">
                <a:solidFill>
                  <a:srgbClr val="00547A"/>
                </a:solidFill>
                <a:latin typeface="Arial"/>
                <a:ea typeface="Calibri Light"/>
                <a:cs typeface="Arial"/>
              </a:rPr>
              <a:t> PPI </a:t>
            </a:r>
            <a:r>
              <a:rPr lang="en-US" sz="1400" err="1">
                <a:solidFill>
                  <a:srgbClr val="00547A"/>
                </a:solidFill>
                <a:latin typeface="Arial"/>
                <a:ea typeface="Calibri Light"/>
                <a:cs typeface="Arial"/>
              </a:rPr>
              <a:t>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Volmachten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obv</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binnengekomen</a:t>
            </a:r>
            <a:r>
              <a:rPr lang="en-US" sz="1400">
                <a:solidFill>
                  <a:srgbClr val="00547A"/>
                </a:solidFill>
                <a:latin typeface="Arial"/>
                <a:ea typeface="Calibri Light"/>
                <a:cs typeface="Arial"/>
              </a:rPr>
              <a:t> geld</a:t>
            </a:r>
          </a:p>
          <a:p>
            <a:pPr marL="342900" indent="-342900">
              <a:buFont typeface="Arial"/>
              <a:buChar char="•"/>
            </a:pPr>
            <a:r>
              <a:rPr lang="en-US" sz="1400" b="1" err="1">
                <a:solidFill>
                  <a:srgbClr val="00547A"/>
                </a:solidFill>
                <a:latin typeface="Arial"/>
                <a:ea typeface="Calibri Light"/>
                <a:cs typeface="Arial"/>
              </a:rPr>
              <a:t>Afstemmen</a:t>
            </a:r>
            <a:r>
              <a:rPr lang="en-US" sz="1400" b="1">
                <a:solidFill>
                  <a:srgbClr val="00547A"/>
                </a:solidFill>
                <a:latin typeface="Arial"/>
                <a:ea typeface="Calibri Light"/>
                <a:cs typeface="Arial"/>
              </a:rPr>
              <a:t> </a:t>
            </a:r>
            <a:r>
              <a:rPr lang="en-US" sz="1400" err="1">
                <a:solidFill>
                  <a:srgbClr val="00547A"/>
                </a:solidFill>
                <a:latin typeface="Arial"/>
                <a:ea typeface="Calibri Light"/>
                <a:cs typeface="Arial"/>
              </a:rPr>
              <a:t>samenvatting</a:t>
            </a:r>
            <a:r>
              <a:rPr lang="en-US" sz="1400">
                <a:solidFill>
                  <a:srgbClr val="00547A"/>
                </a:solidFill>
                <a:latin typeface="Arial"/>
                <a:ea typeface="Calibri Light"/>
                <a:cs typeface="Arial"/>
              </a:rPr>
              <a:t> met Finance, </a:t>
            </a:r>
            <a:r>
              <a:rPr lang="en-US" sz="1400" err="1">
                <a:solidFill>
                  <a:srgbClr val="00547A"/>
                </a:solidFill>
                <a:latin typeface="Arial"/>
                <a:ea typeface="Calibri Light"/>
                <a:cs typeface="Arial"/>
              </a:rPr>
              <a:t>zodat</a:t>
            </a:r>
            <a:r>
              <a:rPr lang="en-US" sz="1400">
                <a:solidFill>
                  <a:srgbClr val="00547A"/>
                </a:solidFill>
                <a:latin typeface="Arial"/>
                <a:ea typeface="Calibri Light"/>
                <a:cs typeface="Arial"/>
              </a:rPr>
              <a:t> Finance </a:t>
            </a:r>
            <a:r>
              <a:rPr lang="en-US" sz="1400" err="1">
                <a:solidFill>
                  <a:srgbClr val="00547A"/>
                </a:solidFill>
                <a:latin typeface="Arial"/>
                <a:ea typeface="Calibri Light"/>
                <a:cs typeface="Arial"/>
              </a:rPr>
              <a:t>financieel</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kan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afwikkelen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afletteren</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vordering</a:t>
            </a:r>
            <a:r>
              <a:rPr lang="en-US" sz="1400">
                <a:solidFill>
                  <a:srgbClr val="00547A"/>
                </a:solidFill>
                <a:latin typeface="Arial"/>
                <a:ea typeface="Calibri Light"/>
                <a:cs typeface="Arial"/>
              </a:rPr>
              <a:t> versus </a:t>
            </a:r>
            <a:r>
              <a:rPr lang="en-US" sz="1400" err="1">
                <a:solidFill>
                  <a:srgbClr val="00547A"/>
                </a:solidFill>
                <a:latin typeface="Arial"/>
                <a:ea typeface="Calibri Light"/>
                <a:cs typeface="Arial"/>
              </a:rPr>
              <a:t>bankontvangst</a:t>
            </a:r>
            <a:r>
              <a:rPr lang="en-US" sz="1400">
                <a:solidFill>
                  <a:srgbClr val="00547A"/>
                </a:solidFill>
                <a:latin typeface="Arial"/>
                <a:ea typeface="Calibri Light"/>
                <a:cs typeface="Arial"/>
              </a:rPr>
              <a:t>)</a:t>
            </a:r>
          </a:p>
          <a:p>
            <a:pPr marL="342900" indent="-342900">
              <a:buFont typeface="Arial"/>
              <a:buChar char="•"/>
            </a:pPr>
            <a:r>
              <a:rPr lang="en-US" sz="1400">
                <a:solidFill>
                  <a:srgbClr val="00547A"/>
                </a:solidFill>
                <a:latin typeface="Arial"/>
                <a:ea typeface="Calibri Light"/>
                <a:cs typeface="Arial"/>
              </a:rPr>
              <a:t>Na </a:t>
            </a:r>
            <a:r>
              <a:rPr lang="en-US" sz="1400" err="1">
                <a:solidFill>
                  <a:srgbClr val="00547A"/>
                </a:solidFill>
                <a:latin typeface="Arial"/>
                <a:ea typeface="Calibri Light"/>
                <a:cs typeface="Arial"/>
              </a:rPr>
              <a:t>bevestiging</a:t>
            </a:r>
            <a:r>
              <a:rPr lang="en-US" sz="1400">
                <a:solidFill>
                  <a:srgbClr val="00547A"/>
                </a:solidFill>
                <a:latin typeface="Arial"/>
                <a:ea typeface="Calibri Light"/>
                <a:cs typeface="Arial"/>
              </a:rPr>
              <a:t> Finance, </a:t>
            </a:r>
            <a:r>
              <a:rPr lang="en-US" sz="1400" b="1" err="1">
                <a:solidFill>
                  <a:srgbClr val="00547A"/>
                </a:solidFill>
                <a:latin typeface="Arial"/>
                <a:ea typeface="Calibri Light"/>
                <a:cs typeface="Arial"/>
              </a:rPr>
              <a:t>controle</a:t>
            </a:r>
            <a:r>
              <a:rPr lang="en-US" sz="1400" b="1">
                <a:solidFill>
                  <a:srgbClr val="00547A"/>
                </a:solidFill>
                <a:latin typeface="Arial"/>
                <a:ea typeface="Calibri Light"/>
                <a:cs typeface="Arial"/>
              </a:rPr>
              <a:t> </a:t>
            </a:r>
            <a:r>
              <a:rPr lang="en-US" sz="1400">
                <a:solidFill>
                  <a:srgbClr val="00547A"/>
                </a:solidFill>
                <a:latin typeface="Arial"/>
                <a:ea typeface="Calibri Light"/>
                <a:cs typeface="Arial"/>
              </a:rPr>
              <a:t>in </a:t>
            </a:r>
            <a:r>
              <a:rPr lang="en-US" sz="1400" err="1">
                <a:solidFill>
                  <a:srgbClr val="00547A"/>
                </a:solidFill>
                <a:latin typeface="Arial"/>
                <a:ea typeface="Calibri Light"/>
                <a:cs typeface="Arial"/>
              </a:rPr>
              <a:t>CortX</a:t>
            </a:r>
            <a:r>
              <a:rPr lang="en-US" sz="1400">
                <a:solidFill>
                  <a:srgbClr val="00547A"/>
                </a:solidFill>
                <a:latin typeface="Arial"/>
                <a:ea typeface="Calibri Light"/>
                <a:cs typeface="Arial"/>
              </a:rPr>
              <a:t> of de stand van de </a:t>
            </a:r>
            <a:r>
              <a:rPr lang="en-US" sz="1400" err="1">
                <a:solidFill>
                  <a:srgbClr val="00547A"/>
                </a:solidFill>
                <a:latin typeface="Arial"/>
                <a:ea typeface="Calibri Light"/>
                <a:cs typeface="Arial"/>
              </a:rPr>
              <a:t>openstaande</a:t>
            </a:r>
            <a:r>
              <a:rPr lang="en-US" sz="1400">
                <a:solidFill>
                  <a:srgbClr val="00547A"/>
                </a:solidFill>
                <a:latin typeface="Arial"/>
                <a:ea typeface="Calibri Light"/>
                <a:cs typeface="Arial"/>
              </a:rPr>
              <a:t> </a:t>
            </a:r>
            <a:r>
              <a:rPr lang="en-US" sz="1400" err="1">
                <a:solidFill>
                  <a:srgbClr val="00547A"/>
                </a:solidFill>
                <a:latin typeface="Arial"/>
                <a:ea typeface="Calibri Light"/>
                <a:cs typeface="Arial"/>
              </a:rPr>
              <a:t>vordering</a:t>
            </a:r>
            <a:r>
              <a:rPr lang="en-US" sz="1400">
                <a:solidFill>
                  <a:srgbClr val="00547A"/>
                </a:solidFill>
                <a:latin typeface="Arial"/>
                <a:ea typeface="Calibri Light"/>
                <a:cs typeface="Arial"/>
              </a:rPr>
              <a:t> in </a:t>
            </a:r>
            <a:r>
              <a:rPr lang="en-US" sz="1400" err="1">
                <a:solidFill>
                  <a:srgbClr val="00547A"/>
                </a:solidFill>
                <a:latin typeface="Arial"/>
                <a:ea typeface="Calibri Light"/>
                <a:cs typeface="Arial"/>
              </a:rPr>
              <a:t>lijn</a:t>
            </a:r>
            <a:r>
              <a:rPr lang="en-US" sz="1400">
                <a:solidFill>
                  <a:srgbClr val="00547A"/>
                </a:solidFill>
                <a:latin typeface="Arial"/>
                <a:ea typeface="Calibri Light"/>
                <a:cs typeface="Arial"/>
              </a:rPr>
              <a:t> is met </a:t>
            </a:r>
            <a:r>
              <a:rPr lang="en-US" sz="1400" err="1">
                <a:solidFill>
                  <a:srgbClr val="00547A"/>
                </a:solidFill>
                <a:latin typeface="Arial"/>
                <a:ea typeface="Calibri Light"/>
                <a:cs typeface="Arial"/>
              </a:rPr>
              <a:t>verwachtingen</a:t>
            </a:r>
            <a:endParaRPr lang="en-US" sz="1400">
              <a:solidFill>
                <a:srgbClr val="00547A"/>
              </a:solidFill>
              <a:latin typeface="Arial"/>
              <a:ea typeface="Calibri Light"/>
              <a:cs typeface="Arial"/>
            </a:endParaRPr>
          </a:p>
          <a:p>
            <a:pPr marL="0" indent="0">
              <a:buNone/>
            </a:pPr>
            <a:endParaRPr lang="en-US" sz="1400">
              <a:solidFill>
                <a:srgbClr val="00547A"/>
              </a:solidFill>
              <a:latin typeface="Arial"/>
              <a:ea typeface="Calibri Light"/>
              <a:cs typeface="Arial"/>
            </a:endParaRPr>
          </a:p>
          <a:p>
            <a:pPr marL="0" indent="0">
              <a:buNone/>
            </a:pPr>
            <a:endParaRPr lang="en-US">
              <a:solidFill>
                <a:srgbClr val="000000"/>
              </a:solidFill>
              <a:latin typeface="Calibri" panose="020F0502020204030204"/>
              <a:ea typeface="Calibri Light"/>
              <a:cs typeface="Calibri Light"/>
            </a:endParaRPr>
          </a:p>
        </p:txBody>
      </p:sp>
    </p:spTree>
    <p:extLst>
      <p:ext uri="{BB962C8B-B14F-4D97-AF65-F5344CB8AC3E}">
        <p14:creationId xmlns:p14="http://schemas.microsoft.com/office/powerpoint/2010/main" val="3957549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8D4B9-4252-1542-DE32-72AF6A3B38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6E6B06-EB06-93B1-E8B6-33A86619B163}"/>
              </a:ext>
            </a:extLst>
          </p:cNvPr>
          <p:cNvSpPr>
            <a:spLocks noGrp="1"/>
          </p:cNvSpPr>
          <p:nvPr>
            <p:ph type="title"/>
          </p:nvPr>
        </p:nvSpPr>
        <p:spPr/>
        <p:txBody>
          <a:bodyPr/>
          <a:lstStyle/>
          <a:p>
            <a:r>
              <a:rPr lang="nl-NL" b="0">
                <a:cs typeface="Arial"/>
              </a:rPr>
              <a:t>Agenda</a:t>
            </a:r>
            <a:endParaRPr lang="en-US" b="0">
              <a:cs typeface="Arial"/>
            </a:endParaRPr>
          </a:p>
        </p:txBody>
      </p:sp>
      <p:sp>
        <p:nvSpPr>
          <p:cNvPr id="6" name="Tijdelijke aanduiding voor inhoud 5">
            <a:extLst>
              <a:ext uri="{FF2B5EF4-FFF2-40B4-BE49-F238E27FC236}">
                <a16:creationId xmlns:a16="http://schemas.microsoft.com/office/drawing/2014/main" id="{56338F63-44C8-60FB-2DEC-AC027D77C87F}"/>
              </a:ext>
            </a:extLst>
          </p:cNvPr>
          <p:cNvSpPr>
            <a:spLocks noGrp="1"/>
          </p:cNvSpPr>
          <p:nvPr>
            <p:ph sz="quarter" idx="10"/>
          </p:nvPr>
        </p:nvSpPr>
        <p:spPr>
          <a:xfrm>
            <a:off x="597530" y="1204111"/>
            <a:ext cx="10866478" cy="4908688"/>
          </a:xfrm>
        </p:spPr>
        <p:txBody>
          <a:bodyPr lIns="0" tIns="0" rIns="0" bIns="0" anchor="t"/>
          <a:lstStyle/>
          <a:p>
            <a:r>
              <a:rPr lang="nl-NL">
                <a:cs typeface="Arial"/>
              </a:rPr>
              <a:t>Plaats in Target Operating Model</a:t>
            </a:r>
            <a:br>
              <a:rPr lang="nl-NL"/>
            </a:br>
            <a:endParaRPr lang="nl-NL"/>
          </a:p>
          <a:p>
            <a:r>
              <a:rPr lang="nl-NL">
                <a:latin typeface="Calibri"/>
                <a:ea typeface="Calibri"/>
                <a:cs typeface="Calibri"/>
              </a:rPr>
              <a:t>Outsourced Management</a:t>
            </a:r>
            <a:br>
              <a:rPr lang="nl-NL">
                <a:latin typeface="Calibri"/>
                <a:ea typeface="Calibri"/>
                <a:cs typeface="Calibri"/>
              </a:rPr>
            </a:br>
            <a:endParaRPr lang="nl-NL">
              <a:latin typeface="Calibri"/>
              <a:ea typeface="Calibri"/>
              <a:cs typeface="Calibri"/>
            </a:endParaRPr>
          </a:p>
          <a:p>
            <a:r>
              <a:rPr lang="nl-NL">
                <a:cs typeface="Arial"/>
              </a:rPr>
              <a:t>Speerpunten 2026</a:t>
            </a:r>
            <a:br>
              <a:rPr lang="nl-NL"/>
            </a:br>
            <a:endParaRPr lang="nl-NL"/>
          </a:p>
          <a:p>
            <a:r>
              <a:rPr lang="nl-NL" err="1">
                <a:cs typeface="Arial"/>
              </a:rPr>
              <a:t>Mandated</a:t>
            </a:r>
            <a:r>
              <a:rPr lang="nl-NL">
                <a:cs typeface="Arial"/>
              </a:rPr>
              <a:t> Broker Manager</a:t>
            </a:r>
            <a:br>
              <a:rPr lang="nl-NL"/>
            </a:br>
            <a:endParaRPr lang="nl-NL"/>
          </a:p>
          <a:p>
            <a:r>
              <a:rPr lang="nl-NL">
                <a:cs typeface="Arial"/>
              </a:rPr>
              <a:t>Contract Manager Outsourced</a:t>
            </a:r>
            <a:br>
              <a:rPr lang="nl-NL"/>
            </a:br>
            <a:endParaRPr lang="nl-NL"/>
          </a:p>
          <a:p>
            <a:r>
              <a:rPr lang="nl-NL">
                <a:cs typeface="Arial"/>
              </a:rPr>
              <a:t>Contract Manager – Cash Manager</a:t>
            </a:r>
            <a:endParaRPr lang="nl-NL">
              <a:ea typeface="Calibri"/>
            </a:endParaRPr>
          </a:p>
          <a:p>
            <a:endParaRPr lang="nl-NL"/>
          </a:p>
          <a:p>
            <a:endParaRPr lang="nl-NL"/>
          </a:p>
          <a:p>
            <a:pPr marL="0" indent="0">
              <a:buNone/>
            </a:pPr>
            <a:endParaRPr lang="nl-NL"/>
          </a:p>
          <a:p>
            <a:endParaRPr lang="nl-NL"/>
          </a:p>
        </p:txBody>
      </p:sp>
      <p:sp>
        <p:nvSpPr>
          <p:cNvPr id="4" name="Tijdelijke aanduiding voor dianummer 3">
            <a:extLst>
              <a:ext uri="{FF2B5EF4-FFF2-40B4-BE49-F238E27FC236}">
                <a16:creationId xmlns:a16="http://schemas.microsoft.com/office/drawing/2014/main" id="{8E58216A-6B5D-64E6-C9B0-D150B900AC13}"/>
              </a:ext>
            </a:extLst>
          </p:cNvPr>
          <p:cNvSpPr>
            <a:spLocks noGrp="1"/>
          </p:cNvSpPr>
          <p:nvPr>
            <p:ph type="sldNum" sz="quarter" idx="4294967295"/>
          </p:nvPr>
        </p:nvSpPr>
        <p:spPr>
          <a:xfrm>
            <a:off x="0" y="6411913"/>
            <a:ext cx="398463" cy="1920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42A1F4B-8692-4A27-9271-E187D981F0C9}" type="slidenum">
              <a:rPr kumimoji="0" lang="de-CH" sz="900" b="0" i="0" u="none" strike="noStrike" kern="1200" cap="none" spc="0" normalizeH="0" baseline="0" noProof="0" smtClean="0">
                <a:ln>
                  <a:noFill/>
                </a:ln>
                <a:solidFill>
                  <a:srgbClr val="00B4E0"/>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de-CH" sz="900" b="0" i="0" u="none" strike="noStrike" kern="1200" cap="none" spc="0" normalizeH="0" baseline="0" noProof="0">
              <a:ln>
                <a:noFill/>
              </a:ln>
              <a:solidFill>
                <a:srgbClr val="00B4E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80439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DB4BC-B37C-FCAC-F788-C6A72EF276AD}"/>
            </a:ext>
          </a:extLst>
        </p:cNvPr>
        <p:cNvGrpSpPr/>
        <p:nvPr/>
      </p:nvGrpSpPr>
      <p:grpSpPr>
        <a:xfrm>
          <a:off x="0" y="0"/>
          <a:ext cx="0" cy="0"/>
          <a:chOff x="0" y="0"/>
          <a:chExt cx="0" cy="0"/>
        </a:xfrm>
      </p:grpSpPr>
      <p:graphicFrame>
        <p:nvGraphicFramePr>
          <p:cNvPr id="37" name="think-cell data - do not delete" hidden="1">
            <a:extLst>
              <a:ext uri="{FF2B5EF4-FFF2-40B4-BE49-F238E27FC236}">
                <a16:creationId xmlns:a16="http://schemas.microsoft.com/office/drawing/2014/main" id="{0AC148CA-965F-E093-D675-E6AC34B63B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18" progId="TCLayout.ActiveDocument.1">
                  <p:embed/>
                </p:oleObj>
              </mc:Choice>
              <mc:Fallback>
                <p:oleObj name="think-cell Slide" r:id="rId4" imgW="353" imgH="318" progId="TCLayout.ActiveDocument.1">
                  <p:embed/>
                  <p:pic>
                    <p:nvPicPr>
                      <p:cNvPr id="37" name="think-cell data - do not delete" hidden="1">
                        <a:extLst>
                          <a:ext uri="{FF2B5EF4-FFF2-40B4-BE49-F238E27FC236}">
                            <a16:creationId xmlns:a16="http://schemas.microsoft.com/office/drawing/2014/main" id="{0AC148CA-965F-E093-D675-E6AC34B63B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jdelijke aanduiding voor dianummer 1">
            <a:extLst>
              <a:ext uri="{FF2B5EF4-FFF2-40B4-BE49-F238E27FC236}">
                <a16:creationId xmlns:a16="http://schemas.microsoft.com/office/drawing/2014/main" id="{D2C819F0-9F61-41A6-2718-A11419656375}"/>
              </a:ext>
            </a:extLst>
          </p:cNvPr>
          <p:cNvSpPr>
            <a:spLocks noGrp="1"/>
          </p:cNvSpPr>
          <p:nvPr>
            <p:ph type="sldNum" sz="quarter" idx="1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fld id="{142A1F4B-8692-4A27-9271-E187D981F0C9}" type="slidenum">
              <a:rPr kumimoji="0" lang="nl-NL" sz="900" b="0" i="0" u="none" strike="noStrike" kern="1200" cap="none" spc="0" normalizeH="0" baseline="0" noProof="0" smtClean="0">
                <a:ln>
                  <a:noFill/>
                </a:ln>
                <a:solidFill>
                  <a:srgbClr val="00B4E0"/>
                </a:solidFill>
                <a:effectLst/>
                <a:uLnTx/>
                <a:uFillTx/>
                <a:latin typeface="Arial" panose="020B0604020202020204" pitchFamily="34" charset="0"/>
                <a:ea typeface="+mn-ea"/>
                <a:cs typeface="Arial" panose="020B0604020202020204" pitchFamily="34" charset="0"/>
              </a:rPr>
              <a:pPr marL="0" marR="0" lvl="0" indent="0" algn="l" defTabSz="914400" eaLnBrk="1" fontAlgn="auto" latinLnBrk="0" hangingPunct="1">
                <a:lnSpc>
                  <a:spcPct val="100000"/>
                </a:lnSpc>
                <a:spcBef>
                  <a:spcPts val="0"/>
                </a:spcBef>
                <a:spcAft>
                  <a:spcPts val="0"/>
                </a:spcAft>
                <a:buClrTx/>
                <a:buSzTx/>
                <a:buFontTx/>
                <a:buNone/>
                <a:tabLst/>
                <a:defRPr/>
              </a:pPr>
              <a:t>3</a:t>
            </a:fld>
            <a:endParaRPr kumimoji="0" lang="nl-NL" sz="900" b="0" i="0" u="none" strike="noStrike" kern="1200" cap="none" spc="0" normalizeH="0" baseline="0" noProof="0">
              <a:ln>
                <a:noFill/>
              </a:ln>
              <a:solidFill>
                <a:srgbClr val="00B4E0"/>
              </a:solidFill>
              <a:effectLst/>
              <a:uLnTx/>
              <a:uFillTx/>
              <a:latin typeface="Arial" panose="020B0604020202020204" pitchFamily="34" charset="0"/>
              <a:ea typeface="+mn-ea"/>
              <a:cs typeface="Arial" panose="020B0604020202020204" pitchFamily="34" charset="0"/>
            </a:endParaRPr>
          </a:p>
        </p:txBody>
      </p:sp>
      <p:sp>
        <p:nvSpPr>
          <p:cNvPr id="7" name="Titel 6">
            <a:extLst>
              <a:ext uri="{FF2B5EF4-FFF2-40B4-BE49-F238E27FC236}">
                <a16:creationId xmlns:a16="http://schemas.microsoft.com/office/drawing/2014/main" id="{5129E76D-E8F5-A5DC-7A75-DAB281E646C4}"/>
              </a:ext>
            </a:extLst>
          </p:cNvPr>
          <p:cNvSpPr>
            <a:spLocks noGrp="1"/>
          </p:cNvSpPr>
          <p:nvPr>
            <p:ph type="title"/>
          </p:nvPr>
        </p:nvSpPr>
        <p:spPr/>
        <p:txBody>
          <a:bodyPr vert="horz"/>
          <a:lstStyle/>
          <a:p>
            <a:r>
              <a:rPr lang="nl-NL" dirty="0" err="1">
                <a:cs typeface="Arial"/>
              </a:rPr>
              <a:t>Outsourced</a:t>
            </a:r>
            <a:r>
              <a:rPr lang="nl-NL" dirty="0">
                <a:cs typeface="Arial"/>
              </a:rPr>
              <a:t> management</a:t>
            </a:r>
            <a:endParaRPr lang="nl-NL" noProof="0" dirty="0">
              <a:cs typeface="Arial"/>
            </a:endParaRPr>
          </a:p>
        </p:txBody>
      </p:sp>
      <p:sp>
        <p:nvSpPr>
          <p:cNvPr id="9" name="Tijdelijke aanduiding voor tekst 8">
            <a:extLst>
              <a:ext uri="{FF2B5EF4-FFF2-40B4-BE49-F238E27FC236}">
                <a16:creationId xmlns:a16="http://schemas.microsoft.com/office/drawing/2014/main" id="{2FFBB713-BE75-14AA-8191-D4F6A91976D6}"/>
              </a:ext>
            </a:extLst>
          </p:cNvPr>
          <p:cNvSpPr>
            <a:spLocks noGrp="1"/>
          </p:cNvSpPr>
          <p:nvPr>
            <p:ph type="body" sz="quarter" idx="13"/>
          </p:nvPr>
        </p:nvSpPr>
        <p:spPr/>
        <p:txBody>
          <a:bodyPr lIns="0" tIns="45720" rIns="91440" bIns="45720" anchor="t"/>
          <a:lstStyle/>
          <a:p>
            <a:r>
              <a:rPr lang="nl-NL" dirty="0"/>
              <a:t>Plaats in Target Operating Model waarin Klantreis centraal staat</a:t>
            </a:r>
            <a:endParaRPr lang="nl-NL" noProof="0" dirty="0">
              <a:ea typeface="Calibri Light"/>
              <a:cs typeface="Calibri Light"/>
            </a:endParaRPr>
          </a:p>
        </p:txBody>
      </p:sp>
      <p:sp>
        <p:nvSpPr>
          <p:cNvPr id="10" name="Gedeeltelijke cirkel 9">
            <a:extLst>
              <a:ext uri="{FF2B5EF4-FFF2-40B4-BE49-F238E27FC236}">
                <a16:creationId xmlns:a16="http://schemas.microsoft.com/office/drawing/2014/main" id="{53353D16-AFBE-9413-4B17-C4678FCD12F4}"/>
              </a:ext>
            </a:extLst>
          </p:cNvPr>
          <p:cNvSpPr/>
          <p:nvPr/>
        </p:nvSpPr>
        <p:spPr>
          <a:xfrm rot="4320421">
            <a:off x="4051101" y="1500420"/>
            <a:ext cx="4180215" cy="4180220"/>
          </a:xfrm>
          <a:prstGeom prst="pie">
            <a:avLst>
              <a:gd name="adj1" fmla="val 11886833"/>
              <a:gd name="adj2" fmla="val 16200000"/>
            </a:avLst>
          </a:prstGeom>
          <a:solidFill>
            <a:srgbClr val="E9F1F7"/>
          </a:solidFill>
          <a:ln w="3175">
            <a:solidFill>
              <a:srgbClr val="005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solidFill>
                <a:schemeClr val="tx1"/>
              </a:solidFill>
            </a:endParaRPr>
          </a:p>
        </p:txBody>
      </p:sp>
      <p:sp>
        <p:nvSpPr>
          <p:cNvPr id="34" name="Gedeeltelijke cirkel 33">
            <a:extLst>
              <a:ext uri="{FF2B5EF4-FFF2-40B4-BE49-F238E27FC236}">
                <a16:creationId xmlns:a16="http://schemas.microsoft.com/office/drawing/2014/main" id="{701E7E4F-0E46-BC04-E003-B7F41DC839A1}"/>
              </a:ext>
            </a:extLst>
          </p:cNvPr>
          <p:cNvSpPr/>
          <p:nvPr/>
        </p:nvSpPr>
        <p:spPr>
          <a:xfrm>
            <a:off x="3947357" y="1497127"/>
            <a:ext cx="4180220" cy="4180215"/>
          </a:xfrm>
          <a:prstGeom prst="pie">
            <a:avLst>
              <a:gd name="adj1" fmla="val 11886833"/>
              <a:gd name="adj2" fmla="val 16200000"/>
            </a:avLst>
          </a:prstGeom>
          <a:solidFill>
            <a:srgbClr val="E9F1F7"/>
          </a:solidFill>
          <a:ln w="3175">
            <a:solidFill>
              <a:srgbClr val="005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solidFill>
                <a:schemeClr val="tx1"/>
              </a:solidFill>
            </a:endParaRPr>
          </a:p>
        </p:txBody>
      </p:sp>
      <p:sp>
        <p:nvSpPr>
          <p:cNvPr id="35" name="Gedeeltelijke cirkel 34">
            <a:extLst>
              <a:ext uri="{FF2B5EF4-FFF2-40B4-BE49-F238E27FC236}">
                <a16:creationId xmlns:a16="http://schemas.microsoft.com/office/drawing/2014/main" id="{7E17CD7D-7049-BC4E-FD93-DA40A411C096}"/>
              </a:ext>
            </a:extLst>
          </p:cNvPr>
          <p:cNvSpPr/>
          <p:nvPr/>
        </p:nvSpPr>
        <p:spPr>
          <a:xfrm rot="17266171">
            <a:off x="3923216" y="1581566"/>
            <a:ext cx="4180215" cy="4180220"/>
          </a:xfrm>
          <a:prstGeom prst="pie">
            <a:avLst>
              <a:gd name="adj1" fmla="val 11886833"/>
              <a:gd name="adj2" fmla="val 16200000"/>
            </a:avLst>
          </a:prstGeom>
          <a:solidFill>
            <a:srgbClr val="E9F1F7"/>
          </a:solidFill>
          <a:ln w="3175">
            <a:solidFill>
              <a:srgbClr val="005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solidFill>
                <a:schemeClr val="tx1"/>
              </a:solidFill>
            </a:endParaRPr>
          </a:p>
        </p:txBody>
      </p:sp>
      <p:sp>
        <p:nvSpPr>
          <p:cNvPr id="5" name="Gedeeltelijke cirkel 4">
            <a:extLst>
              <a:ext uri="{FF2B5EF4-FFF2-40B4-BE49-F238E27FC236}">
                <a16:creationId xmlns:a16="http://schemas.microsoft.com/office/drawing/2014/main" id="{0BBE1232-85A5-384B-6A45-62C1C2D64B0C}"/>
              </a:ext>
            </a:extLst>
          </p:cNvPr>
          <p:cNvSpPr/>
          <p:nvPr/>
        </p:nvSpPr>
        <p:spPr>
          <a:xfrm rot="8645779">
            <a:off x="4067195" y="1581569"/>
            <a:ext cx="4180220" cy="4180215"/>
          </a:xfrm>
          <a:prstGeom prst="pie">
            <a:avLst>
              <a:gd name="adj1" fmla="val 11886833"/>
              <a:gd name="adj2" fmla="val 16200000"/>
            </a:avLst>
          </a:prstGeom>
          <a:solidFill>
            <a:srgbClr val="E9F1F7"/>
          </a:solidFill>
          <a:ln w="3175">
            <a:solidFill>
              <a:srgbClr val="005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solidFill>
                <a:schemeClr val="tx1"/>
              </a:solidFill>
            </a:endParaRPr>
          </a:p>
        </p:txBody>
      </p:sp>
      <p:sp>
        <p:nvSpPr>
          <p:cNvPr id="6" name="Gedeeltelijke cirkel 5">
            <a:extLst>
              <a:ext uri="{FF2B5EF4-FFF2-40B4-BE49-F238E27FC236}">
                <a16:creationId xmlns:a16="http://schemas.microsoft.com/office/drawing/2014/main" id="{01DF12C6-4DF6-9FFA-141A-E539574D9851}"/>
              </a:ext>
            </a:extLst>
          </p:cNvPr>
          <p:cNvSpPr/>
          <p:nvPr/>
        </p:nvSpPr>
        <p:spPr>
          <a:xfrm rot="12950711">
            <a:off x="3990834" y="1611977"/>
            <a:ext cx="4180220" cy="4180215"/>
          </a:xfrm>
          <a:prstGeom prst="pie">
            <a:avLst>
              <a:gd name="adj1" fmla="val 11886833"/>
              <a:gd name="adj2" fmla="val 16200000"/>
            </a:avLst>
          </a:prstGeom>
          <a:solidFill>
            <a:srgbClr val="E9F1F7"/>
          </a:solidFill>
          <a:ln w="3175">
            <a:solidFill>
              <a:srgbClr val="005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solidFill>
                <a:schemeClr val="tx1"/>
              </a:solidFill>
            </a:endParaRPr>
          </a:p>
        </p:txBody>
      </p:sp>
      <p:sp>
        <p:nvSpPr>
          <p:cNvPr id="30" name="Rectangle 46">
            <a:extLst>
              <a:ext uri="{FF2B5EF4-FFF2-40B4-BE49-F238E27FC236}">
                <a16:creationId xmlns:a16="http://schemas.microsoft.com/office/drawing/2014/main" id="{B7CA6D9D-B0A0-7DAA-23C0-7FFFFC10969A}"/>
              </a:ext>
            </a:extLst>
          </p:cNvPr>
          <p:cNvSpPr/>
          <p:nvPr/>
        </p:nvSpPr>
        <p:spPr>
          <a:xfrm>
            <a:off x="9126668" y="2785576"/>
            <a:ext cx="1124269" cy="571815"/>
          </a:xfrm>
          <a:prstGeom prst="rect">
            <a:avLst/>
          </a:prstGeom>
          <a:solidFill>
            <a:srgbClr val="E9F1F7"/>
          </a:solidFill>
          <a:ln w="6350">
            <a:solidFill>
              <a:srgbClr val="00547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a:ln>
                  <a:noFill/>
                </a:ln>
                <a:solidFill>
                  <a:srgbClr val="1A6398"/>
                </a:solidFill>
                <a:effectLst/>
                <a:uLnTx/>
                <a:uFillTx/>
                <a:latin typeface="Calibri" panose="020F0502020204030204"/>
                <a:ea typeface="+mn-ea"/>
                <a:cs typeface="+mn-cs"/>
              </a:rPr>
              <a:t>Strategy</a:t>
            </a:r>
            <a:endParaRPr kumimoji="0" lang="nl-NL" sz="9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31" name="Rectangle 46">
            <a:extLst>
              <a:ext uri="{FF2B5EF4-FFF2-40B4-BE49-F238E27FC236}">
                <a16:creationId xmlns:a16="http://schemas.microsoft.com/office/drawing/2014/main" id="{0208AA6E-BDD0-3F9D-1FE0-AAFFC2C5C60F}"/>
              </a:ext>
            </a:extLst>
          </p:cNvPr>
          <p:cNvSpPr/>
          <p:nvPr/>
        </p:nvSpPr>
        <p:spPr>
          <a:xfrm>
            <a:off x="9126668" y="3493049"/>
            <a:ext cx="1124269" cy="571815"/>
          </a:xfrm>
          <a:prstGeom prst="rect">
            <a:avLst/>
          </a:prstGeom>
          <a:solidFill>
            <a:srgbClr val="E9F1F7"/>
          </a:solidFill>
          <a:ln w="6350">
            <a:solidFill>
              <a:srgbClr val="00547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a:ln>
                  <a:noFill/>
                </a:ln>
                <a:solidFill>
                  <a:srgbClr val="1A6398"/>
                </a:solidFill>
                <a:effectLst/>
                <a:uLnTx/>
                <a:uFillTx/>
                <a:latin typeface="Calibri" panose="020F0502020204030204"/>
                <a:ea typeface="+mn-ea"/>
                <a:cs typeface="+mn-cs"/>
              </a:rPr>
              <a:t>Finance</a:t>
            </a:r>
            <a:endParaRPr kumimoji="0" lang="nl-NL" sz="9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32" name="Rectangle 46">
            <a:extLst>
              <a:ext uri="{FF2B5EF4-FFF2-40B4-BE49-F238E27FC236}">
                <a16:creationId xmlns:a16="http://schemas.microsoft.com/office/drawing/2014/main" id="{0D82334C-D730-517D-DACA-F005C2CBD901}"/>
              </a:ext>
            </a:extLst>
          </p:cNvPr>
          <p:cNvSpPr/>
          <p:nvPr/>
        </p:nvSpPr>
        <p:spPr>
          <a:xfrm>
            <a:off x="9119537" y="4200522"/>
            <a:ext cx="1124269" cy="571815"/>
          </a:xfrm>
          <a:prstGeom prst="rect">
            <a:avLst/>
          </a:prstGeom>
          <a:solidFill>
            <a:srgbClr val="E9F1F7"/>
          </a:solidFill>
          <a:ln w="6350">
            <a:solidFill>
              <a:srgbClr val="00547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a:ln>
                  <a:noFill/>
                </a:ln>
                <a:solidFill>
                  <a:srgbClr val="1A6398"/>
                </a:solidFill>
                <a:effectLst/>
                <a:uLnTx/>
                <a:uFillTx/>
                <a:latin typeface="Calibri" panose="020F0502020204030204"/>
                <a:ea typeface="+mn-ea"/>
                <a:cs typeface="+mn-cs"/>
              </a:rPr>
              <a:t>Legal &amp; Compliance</a:t>
            </a:r>
            <a:endParaRPr kumimoji="0" lang="nl-NL" sz="9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33" name="Rectangle 46">
            <a:extLst>
              <a:ext uri="{FF2B5EF4-FFF2-40B4-BE49-F238E27FC236}">
                <a16:creationId xmlns:a16="http://schemas.microsoft.com/office/drawing/2014/main" id="{14222F66-0FE4-A78B-2C8A-505E3B4D2C91}"/>
              </a:ext>
            </a:extLst>
          </p:cNvPr>
          <p:cNvSpPr/>
          <p:nvPr/>
        </p:nvSpPr>
        <p:spPr>
          <a:xfrm>
            <a:off x="9126668" y="2078105"/>
            <a:ext cx="1124269" cy="571815"/>
          </a:xfrm>
          <a:prstGeom prst="rect">
            <a:avLst/>
          </a:prstGeom>
          <a:solidFill>
            <a:srgbClr val="E9F1F7"/>
          </a:solidFill>
          <a:ln w="6350">
            <a:solidFill>
              <a:srgbClr val="00547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a:ln>
                  <a:noFill/>
                </a:ln>
                <a:solidFill>
                  <a:srgbClr val="1A6398"/>
                </a:solidFill>
                <a:effectLst/>
                <a:uLnTx/>
                <a:uFillTx/>
                <a:latin typeface="Calibri" panose="020F0502020204030204"/>
                <a:ea typeface="+mn-ea"/>
                <a:cs typeface="+mn-cs"/>
              </a:rPr>
              <a:t>HR</a:t>
            </a:r>
            <a:endParaRPr kumimoji="0" lang="nl-NL" sz="9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38" name="Rectangle 46">
            <a:extLst>
              <a:ext uri="{FF2B5EF4-FFF2-40B4-BE49-F238E27FC236}">
                <a16:creationId xmlns:a16="http://schemas.microsoft.com/office/drawing/2014/main" id="{A9FF2F1F-57AB-D57E-2210-B82D2FBE7AA3}"/>
              </a:ext>
            </a:extLst>
          </p:cNvPr>
          <p:cNvSpPr/>
          <p:nvPr/>
        </p:nvSpPr>
        <p:spPr>
          <a:xfrm>
            <a:off x="4270838" y="3698969"/>
            <a:ext cx="1124269" cy="571815"/>
          </a:xfrm>
          <a:prstGeom prst="rect">
            <a:avLst/>
          </a:prstGeom>
          <a:solidFill>
            <a:srgbClr val="E9F1F7"/>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err="1">
                <a:ln>
                  <a:noFill/>
                </a:ln>
                <a:solidFill>
                  <a:srgbClr val="1A6398"/>
                </a:solidFill>
                <a:effectLst/>
                <a:uLnTx/>
                <a:uFillTx/>
                <a:latin typeface="Calibri" panose="020F0502020204030204"/>
                <a:ea typeface="+mn-ea"/>
                <a:cs typeface="+mn-cs"/>
              </a:rPr>
              <a:t>Medical</a:t>
            </a:r>
            <a:r>
              <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rPr>
              <a:t> &amp; Care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Medical</a:t>
            </a: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 UW</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Case </a:t>
            </a: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mgmt</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p:txBody>
      </p:sp>
      <p:sp>
        <p:nvSpPr>
          <p:cNvPr id="3" name="Ovaal 2">
            <a:extLst>
              <a:ext uri="{FF2B5EF4-FFF2-40B4-BE49-F238E27FC236}">
                <a16:creationId xmlns:a16="http://schemas.microsoft.com/office/drawing/2014/main" id="{E446EA7D-C720-968B-5561-F90C484F9EF1}"/>
              </a:ext>
            </a:extLst>
          </p:cNvPr>
          <p:cNvSpPr/>
          <p:nvPr/>
        </p:nvSpPr>
        <p:spPr>
          <a:xfrm>
            <a:off x="7500762" y="2370531"/>
            <a:ext cx="1153816" cy="1142929"/>
          </a:xfrm>
          <a:prstGeom prst="ellipse">
            <a:avLst/>
          </a:prstGeom>
          <a:solidFill>
            <a:schemeClr val="bg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8" name="Ovaal 17">
            <a:extLst>
              <a:ext uri="{FF2B5EF4-FFF2-40B4-BE49-F238E27FC236}">
                <a16:creationId xmlns:a16="http://schemas.microsoft.com/office/drawing/2014/main" id="{B8E1501B-CDC4-C786-3295-35A784778A71}"/>
              </a:ext>
            </a:extLst>
          </p:cNvPr>
          <p:cNvSpPr>
            <a:spLocks noChangeAspect="1"/>
          </p:cNvSpPr>
          <p:nvPr/>
        </p:nvSpPr>
        <p:spPr>
          <a:xfrm>
            <a:off x="5395108" y="2982642"/>
            <a:ext cx="1379046" cy="1341080"/>
          </a:xfrm>
          <a:prstGeom prst="ellipse">
            <a:avLst/>
          </a:prstGeom>
          <a:solidFill>
            <a:srgbClr val="00547A"/>
          </a:solidFill>
          <a:ln w="3175">
            <a:noFill/>
            <a:prstDash val="solid"/>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pPr marL="0" marR="0" lvl="0" indent="0" algn="ctr" defTabSz="914400" eaLnBrk="1" fontAlgn="auto" latinLnBrk="0" hangingPunct="1">
              <a:lnSpc>
                <a:spcPct val="100000"/>
              </a:lnSpc>
              <a:spcBef>
                <a:spcPts val="300"/>
              </a:spcBef>
              <a:spcAft>
                <a:spcPts val="300"/>
              </a:spcAft>
              <a:buClrTx/>
              <a:buSzTx/>
              <a:buFontTx/>
              <a:buNone/>
              <a:tabLst/>
              <a:defRPr/>
            </a:pPr>
            <a:r>
              <a:rPr kumimoji="0" lang="nl-NL" sz="1200" b="0" i="0" u="none" strike="noStrike" kern="1200" cap="none" spc="0" normalizeH="0" baseline="0" noProof="0">
                <a:ln>
                  <a:noFill/>
                </a:ln>
                <a:solidFill>
                  <a:srgbClr val="FFFFFF"/>
                </a:solidFill>
                <a:effectLst/>
                <a:uLnTx/>
                <a:uFillTx/>
                <a:latin typeface="Calibri" panose="020F0502020204030204"/>
                <a:ea typeface="+mn-ea"/>
                <a:cs typeface="+mn-cs"/>
              </a:rPr>
              <a:t>Clients &amp; Partners</a:t>
            </a:r>
          </a:p>
        </p:txBody>
      </p:sp>
      <p:sp>
        <p:nvSpPr>
          <p:cNvPr id="19" name="Rectangle 46">
            <a:extLst>
              <a:ext uri="{FF2B5EF4-FFF2-40B4-BE49-F238E27FC236}">
                <a16:creationId xmlns:a16="http://schemas.microsoft.com/office/drawing/2014/main" id="{239CE338-7D47-F0CD-C3FC-44E1C95E8263}"/>
              </a:ext>
            </a:extLst>
          </p:cNvPr>
          <p:cNvSpPr/>
          <p:nvPr/>
        </p:nvSpPr>
        <p:spPr>
          <a:xfrm rot="2700000">
            <a:off x="7440879" y="1359432"/>
            <a:ext cx="1210536" cy="58800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600" b="1" i="0" u="none" strike="noStrike" kern="1200" cap="none" spc="0" normalizeH="0" baseline="0" noProof="0">
                <a:ln>
                  <a:noFill/>
                </a:ln>
                <a:solidFill>
                  <a:srgbClr val="1A6398"/>
                </a:solidFill>
                <a:effectLst/>
                <a:uLnTx/>
                <a:uFillTx/>
                <a:latin typeface="Calibri" panose="020F0502020204030204"/>
                <a:ea typeface="+mn-ea"/>
                <a:cs typeface="+mn-cs"/>
              </a:rPr>
              <a:t>EXPERIENCE</a:t>
            </a:r>
            <a:endParaRPr kumimoji="0" lang="nl-NL" sz="16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20" name="Rectangle 46">
            <a:extLst>
              <a:ext uri="{FF2B5EF4-FFF2-40B4-BE49-F238E27FC236}">
                <a16:creationId xmlns:a16="http://schemas.microsoft.com/office/drawing/2014/main" id="{E176DAC2-0926-489C-7BCB-BE468E9FEA2A}"/>
              </a:ext>
            </a:extLst>
          </p:cNvPr>
          <p:cNvSpPr/>
          <p:nvPr/>
        </p:nvSpPr>
        <p:spPr>
          <a:xfrm rot="2700000">
            <a:off x="3518884" y="5287577"/>
            <a:ext cx="1105277" cy="58800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600" b="1" i="0" u="none" strike="noStrike" kern="1200" cap="none" spc="0" normalizeH="0" baseline="0" noProof="0">
                <a:ln>
                  <a:noFill/>
                </a:ln>
                <a:solidFill>
                  <a:srgbClr val="1A6398"/>
                </a:solidFill>
                <a:effectLst/>
                <a:uLnTx/>
                <a:uFillTx/>
                <a:latin typeface="Calibri" panose="020F0502020204030204"/>
                <a:ea typeface="+mn-ea"/>
                <a:cs typeface="+mn-cs"/>
              </a:rPr>
              <a:t>CARE</a:t>
            </a:r>
            <a:endParaRPr kumimoji="0" lang="nl-NL" sz="16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21" name="Rectangle 46">
            <a:extLst>
              <a:ext uri="{FF2B5EF4-FFF2-40B4-BE49-F238E27FC236}">
                <a16:creationId xmlns:a16="http://schemas.microsoft.com/office/drawing/2014/main" id="{FBBA3A7F-D90E-9EF8-4E8A-CDF7548232A7}"/>
              </a:ext>
            </a:extLst>
          </p:cNvPr>
          <p:cNvSpPr/>
          <p:nvPr/>
        </p:nvSpPr>
        <p:spPr>
          <a:xfrm rot="18900000">
            <a:off x="3545322" y="1406848"/>
            <a:ext cx="1124269" cy="5718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600" b="1" i="0" u="none" strike="noStrike" kern="1200" cap="none" spc="0" normalizeH="0" baseline="0" noProof="0">
                <a:ln>
                  <a:noFill/>
                </a:ln>
                <a:solidFill>
                  <a:srgbClr val="1A6398"/>
                </a:solidFill>
                <a:effectLst/>
                <a:uLnTx/>
                <a:uFillTx/>
                <a:latin typeface="Calibri" panose="020F0502020204030204"/>
                <a:ea typeface="+mn-ea"/>
                <a:cs typeface="+mn-cs"/>
              </a:rPr>
              <a:t>DEVELOP</a:t>
            </a:r>
            <a:endParaRPr kumimoji="0" lang="nl-NL" sz="16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22" name="Rectangle 46">
            <a:extLst>
              <a:ext uri="{FF2B5EF4-FFF2-40B4-BE49-F238E27FC236}">
                <a16:creationId xmlns:a16="http://schemas.microsoft.com/office/drawing/2014/main" id="{17C557A9-F1B8-F359-573A-FFF738549681}"/>
              </a:ext>
            </a:extLst>
          </p:cNvPr>
          <p:cNvSpPr/>
          <p:nvPr/>
        </p:nvSpPr>
        <p:spPr>
          <a:xfrm rot="18900000">
            <a:off x="7525454" y="5299899"/>
            <a:ext cx="1124269" cy="5718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600" b="1" i="0" u="none" strike="noStrike" kern="1200" cap="none" spc="0" normalizeH="0" baseline="0" noProof="0">
                <a:ln>
                  <a:noFill/>
                </a:ln>
                <a:solidFill>
                  <a:srgbClr val="1A6398"/>
                </a:solidFill>
                <a:effectLst/>
                <a:uLnTx/>
                <a:uFillTx/>
                <a:latin typeface="Calibri" panose="020F0502020204030204"/>
                <a:ea typeface="+mn-ea"/>
                <a:cs typeface="+mn-cs"/>
              </a:rPr>
              <a:t>PARTNER</a:t>
            </a:r>
            <a:endParaRPr kumimoji="0" lang="nl-NL" sz="1600" b="0" i="0" u="none" strike="noStrike" kern="1200" cap="none" spc="0" normalizeH="0" baseline="0" noProof="0">
              <a:ln>
                <a:noFill/>
              </a:ln>
              <a:solidFill>
                <a:srgbClr val="1A6398"/>
              </a:solidFill>
              <a:effectLst/>
              <a:uLnTx/>
              <a:uFillTx/>
              <a:latin typeface="Calibri" panose="020F0502020204030204"/>
              <a:ea typeface="+mn-ea"/>
              <a:cs typeface="+mn-cs"/>
            </a:endParaRPr>
          </a:p>
        </p:txBody>
      </p:sp>
      <p:sp>
        <p:nvSpPr>
          <p:cNvPr id="23" name="Rectangle 46">
            <a:extLst>
              <a:ext uri="{FF2B5EF4-FFF2-40B4-BE49-F238E27FC236}">
                <a16:creationId xmlns:a16="http://schemas.microsoft.com/office/drawing/2014/main" id="{A781389C-4B6D-EE22-DC44-E186D969123E}"/>
              </a:ext>
            </a:extLst>
          </p:cNvPr>
          <p:cNvSpPr/>
          <p:nvPr/>
        </p:nvSpPr>
        <p:spPr>
          <a:xfrm>
            <a:off x="7489583" y="2627180"/>
            <a:ext cx="1124269" cy="5718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rPr>
              <a:t>Services &amp; </a:t>
            </a:r>
            <a:r>
              <a:rPr kumimoji="0" lang="nl-NL" sz="900" b="1" i="0" u="none" strike="noStrike" kern="1200" cap="none" spc="0" normalizeH="0" baseline="0" noProof="0" dirty="0" err="1">
                <a:ln>
                  <a:noFill/>
                </a:ln>
                <a:solidFill>
                  <a:srgbClr val="1A6398"/>
                </a:solidFill>
                <a:effectLst/>
                <a:uLnTx/>
                <a:uFillTx/>
                <a:latin typeface="Calibri" panose="020F0502020204030204"/>
                <a:ea typeface="+mn-ea"/>
                <a:cs typeface="+mn-cs"/>
              </a:rPr>
              <a:t>underwriting</a:t>
            </a:r>
            <a:endPar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Pricing</a:t>
            </a:r>
          </a:p>
          <a:p>
            <a:pPr marL="0" marR="0" lvl="0" indent="0" algn="ctr" defTabSz="914400" eaLnBrk="1" fontAlgn="auto" latinLnBrk="0" hangingPunct="1">
              <a:lnSpc>
                <a:spcPct val="100000"/>
              </a:lnSpc>
              <a:spcBef>
                <a:spcPts val="0"/>
              </a:spcBef>
              <a:spcAft>
                <a:spcPts val="0"/>
              </a:spcAft>
              <a:buClrTx/>
              <a:buSzTx/>
              <a:buFontTx/>
              <a:buNone/>
              <a:tabLst/>
              <a:defRPr/>
            </a:pPr>
            <a:r>
              <a:rPr lang="nl-NL" sz="900" noProof="0" dirty="0" err="1">
                <a:solidFill>
                  <a:srgbClr val="1A6398"/>
                </a:solidFill>
                <a:latin typeface="Calibri" panose="020F0502020204030204"/>
              </a:rPr>
              <a:t>Underwriting</a:t>
            </a:r>
            <a:endParaRPr lang="nl-NL" sz="900" noProof="0" dirty="0">
              <a:solidFill>
                <a:srgbClr val="1A6398"/>
              </a:solidFill>
              <a:latin typeface="Calibri" panose="020F0502020204030204"/>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Data</a:t>
            </a:r>
          </a:p>
          <a:p>
            <a:pPr marL="0" marR="0" lvl="0" indent="0" algn="ctr" defTabSz="914400" eaLnBrk="1" fontAlgn="auto" latinLnBrk="0" hangingPunct="1">
              <a:lnSpc>
                <a:spcPct val="100000"/>
              </a:lnSpc>
              <a:spcBef>
                <a:spcPts val="0"/>
              </a:spcBef>
              <a:spcAft>
                <a:spcPts val="0"/>
              </a:spcAft>
              <a:buClrTx/>
              <a:buSzTx/>
              <a:buFontTx/>
              <a:buNone/>
              <a:tabLst/>
              <a:defRPr/>
            </a:pPr>
            <a:r>
              <a:rPr lang="nl-NL" sz="900" noProof="0" dirty="0">
                <a:solidFill>
                  <a:srgbClr val="1A6398"/>
                </a:solidFill>
                <a:latin typeface="Calibri" panose="020F0502020204030204"/>
              </a:rPr>
              <a:t>Business </a:t>
            </a:r>
            <a:r>
              <a:rPr lang="nl-NL" sz="900" noProof="0" dirty="0" err="1">
                <a:solidFill>
                  <a:srgbClr val="1A6398"/>
                </a:solidFill>
                <a:latin typeface="Calibri" panose="020F0502020204030204"/>
              </a:rPr>
              <a:t>Servces</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p:txBody>
      </p:sp>
      <p:sp>
        <p:nvSpPr>
          <p:cNvPr id="24" name="Rectangle 46">
            <a:extLst>
              <a:ext uri="{FF2B5EF4-FFF2-40B4-BE49-F238E27FC236}">
                <a16:creationId xmlns:a16="http://schemas.microsoft.com/office/drawing/2014/main" id="{7384EF5E-405F-4C8A-ED2E-A31AA35BE4F2}"/>
              </a:ext>
            </a:extLst>
          </p:cNvPr>
          <p:cNvSpPr/>
          <p:nvPr/>
        </p:nvSpPr>
        <p:spPr>
          <a:xfrm>
            <a:off x="5579074" y="4608958"/>
            <a:ext cx="1124269" cy="571815"/>
          </a:xfrm>
          <a:prstGeom prst="rect">
            <a:avLst/>
          </a:prstGeom>
          <a:solidFill>
            <a:srgbClr val="E9F1F7"/>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rPr>
              <a:t>Claims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Claims </a:t>
            </a: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mgmt</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p:txBody>
      </p:sp>
      <p:sp>
        <p:nvSpPr>
          <p:cNvPr id="25" name="Rectangle 46">
            <a:extLst>
              <a:ext uri="{FF2B5EF4-FFF2-40B4-BE49-F238E27FC236}">
                <a16:creationId xmlns:a16="http://schemas.microsoft.com/office/drawing/2014/main" id="{934A1846-63D4-2F72-E64B-ED9F643CF97A}"/>
              </a:ext>
            </a:extLst>
          </p:cNvPr>
          <p:cNvSpPr/>
          <p:nvPr/>
        </p:nvSpPr>
        <p:spPr>
          <a:xfrm>
            <a:off x="6741020" y="3713439"/>
            <a:ext cx="1271760" cy="5718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err="1">
                <a:ln>
                  <a:noFill/>
                </a:ln>
                <a:solidFill>
                  <a:srgbClr val="1A6398"/>
                </a:solidFill>
                <a:effectLst/>
                <a:uLnTx/>
                <a:uFillTx/>
                <a:latin typeface="Calibri" panose="020F0502020204030204"/>
                <a:ea typeface="+mn-ea"/>
                <a:cs typeface="+mn-cs"/>
              </a:rPr>
              <a:t>Outsourced</a:t>
            </a:r>
            <a:endPar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nl-NL" sz="900" noProof="0" dirty="0">
                <a:solidFill>
                  <a:srgbClr val="1A6398"/>
                </a:solidFill>
                <a:latin typeface="Calibri" panose="020F0502020204030204"/>
              </a:rPr>
              <a:t>CM Indirect /</a:t>
            </a:r>
          </a:p>
          <a:p>
            <a:pPr marL="0" marR="0" lvl="0" indent="0" algn="ctr" defTabSz="914400" eaLnBrk="1" fontAlgn="auto" latinLnBrk="0" hangingPunct="1">
              <a:lnSpc>
                <a:spcPct val="100000"/>
              </a:lnSpc>
              <a:spcBef>
                <a:spcPts val="0"/>
              </a:spcBef>
              <a:spcAft>
                <a:spcPts val="0"/>
              </a:spcAft>
              <a:buClrTx/>
              <a:buSzTx/>
              <a:buFontTx/>
              <a:buNone/>
              <a:tabLst/>
              <a:defRPr/>
            </a:pPr>
            <a:r>
              <a:rPr lang="nl-NL" sz="900" dirty="0">
                <a:solidFill>
                  <a:srgbClr val="1A6398"/>
                </a:solidFill>
                <a:latin typeface="Calibri" panose="020F0502020204030204"/>
              </a:rPr>
              <a:t>Cash matching</a:t>
            </a:r>
            <a:endParaRPr lang="nl-NL" sz="900" noProof="0" dirty="0">
              <a:solidFill>
                <a:srgbClr val="1A6398"/>
              </a:solidFill>
              <a:latin typeface="Calibri" panose="020F0502020204030204"/>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Mandated</a:t>
            </a: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 Broker </a:t>
            </a: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Mgmt</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p:txBody>
      </p:sp>
      <p:sp>
        <p:nvSpPr>
          <p:cNvPr id="26" name="Blokboog 25">
            <a:extLst>
              <a:ext uri="{FF2B5EF4-FFF2-40B4-BE49-F238E27FC236}">
                <a16:creationId xmlns:a16="http://schemas.microsoft.com/office/drawing/2014/main" id="{658D9495-3F92-2CDA-4810-16021FB98F1D}"/>
              </a:ext>
            </a:extLst>
          </p:cNvPr>
          <p:cNvSpPr>
            <a:spLocks noChangeAspect="1"/>
          </p:cNvSpPr>
          <p:nvPr/>
        </p:nvSpPr>
        <p:spPr>
          <a:xfrm>
            <a:off x="3633138" y="1272766"/>
            <a:ext cx="4895614" cy="4760834"/>
          </a:xfrm>
          <a:prstGeom prst="blockArc">
            <a:avLst>
              <a:gd name="adj1" fmla="val 5877080"/>
              <a:gd name="adj2" fmla="val 5875436"/>
              <a:gd name="adj3" fmla="val 12943"/>
            </a:avLst>
          </a:prstGeom>
          <a:solidFill>
            <a:srgbClr val="00547A">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46">
            <a:extLst>
              <a:ext uri="{FF2B5EF4-FFF2-40B4-BE49-F238E27FC236}">
                <a16:creationId xmlns:a16="http://schemas.microsoft.com/office/drawing/2014/main" id="{878B098D-DFC8-3246-32FD-AADB8A6A2548}"/>
              </a:ext>
            </a:extLst>
          </p:cNvPr>
          <p:cNvSpPr/>
          <p:nvPr/>
        </p:nvSpPr>
        <p:spPr>
          <a:xfrm>
            <a:off x="4712579" y="2212206"/>
            <a:ext cx="1124269" cy="70349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rPr>
              <a:t>Commercial &amp; Business Development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Sales consultancy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Marcom</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Product </a:t>
            </a: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mgmt</a:t>
            </a:r>
            <a:endPar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endParaRPr>
          </a:p>
        </p:txBody>
      </p:sp>
      <p:sp>
        <p:nvSpPr>
          <p:cNvPr id="28" name="Rectangle 46">
            <a:extLst>
              <a:ext uri="{FF2B5EF4-FFF2-40B4-BE49-F238E27FC236}">
                <a16:creationId xmlns:a16="http://schemas.microsoft.com/office/drawing/2014/main" id="{771E5E2B-18E9-FEBC-4D3E-F20214DCFA54}"/>
              </a:ext>
            </a:extLst>
          </p:cNvPr>
          <p:cNvSpPr/>
          <p:nvPr/>
        </p:nvSpPr>
        <p:spPr>
          <a:xfrm>
            <a:off x="6278590" y="2441772"/>
            <a:ext cx="1124269" cy="5718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rPr>
              <a:t>Sales &amp; Client </a:t>
            </a:r>
            <a:r>
              <a:rPr kumimoji="0" lang="nl-NL" sz="900" b="1" i="0" u="none" strike="noStrike" kern="1200" cap="none" spc="0" normalizeH="0" baseline="0" noProof="0" dirty="0" err="1">
                <a:ln>
                  <a:noFill/>
                </a:ln>
                <a:solidFill>
                  <a:srgbClr val="1A6398"/>
                </a:solidFill>
                <a:effectLst/>
                <a:uLnTx/>
                <a:uFillTx/>
                <a:latin typeface="Calibri" panose="020F0502020204030204"/>
                <a:ea typeface="+mn-ea"/>
                <a:cs typeface="+mn-cs"/>
              </a:rPr>
              <a:t>mgmt</a:t>
            </a:r>
            <a:endParaRPr kumimoji="0" lang="nl-NL" sz="900" b="1" i="0" u="none" strike="noStrike" kern="1200" cap="none" spc="0" normalizeH="0" baseline="0" noProof="0" dirty="0">
              <a:ln>
                <a:noFill/>
              </a:ln>
              <a:solidFill>
                <a:srgbClr val="1A6398"/>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Account </a:t>
            </a:r>
            <a:r>
              <a:rPr kumimoji="0" lang="nl-NL" sz="900" b="0" i="0" u="none" strike="noStrike" kern="1200" cap="none" spc="0" normalizeH="0" baseline="0" noProof="0" dirty="0" err="1">
                <a:ln>
                  <a:noFill/>
                </a:ln>
                <a:solidFill>
                  <a:srgbClr val="1A6398"/>
                </a:solidFill>
                <a:effectLst/>
                <a:uLnTx/>
                <a:uFillTx/>
                <a:latin typeface="Calibri" panose="020F0502020204030204"/>
                <a:ea typeface="+mn-ea"/>
                <a:cs typeface="+mn-cs"/>
              </a:rPr>
              <a:t>mgmt</a:t>
            </a: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srgbClr val="1A6398"/>
                </a:solidFill>
                <a:effectLst/>
                <a:uLnTx/>
                <a:uFillTx/>
                <a:latin typeface="Calibri" panose="020F0502020204030204"/>
                <a:ea typeface="+mn-ea"/>
                <a:cs typeface="+mn-cs"/>
              </a:rPr>
              <a:t>CM direct </a:t>
            </a:r>
          </a:p>
        </p:txBody>
      </p:sp>
    </p:spTree>
    <p:extLst>
      <p:ext uri="{BB962C8B-B14F-4D97-AF65-F5344CB8AC3E}">
        <p14:creationId xmlns:p14="http://schemas.microsoft.com/office/powerpoint/2010/main" val="154855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8" grpId="0" animBg="1"/>
      <p:bldP spid="23" grpId="0"/>
      <p:bldP spid="24" grpId="0" animBg="1"/>
      <p:bldP spid="25" grpId="0"/>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DB98F-ADEA-D5EA-A31A-33CD63211BE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DA866F-BBB9-24E1-A7A2-2F8231CC361C}"/>
              </a:ext>
            </a:extLst>
          </p:cNvPr>
          <p:cNvSpPr>
            <a:spLocks noGrp="1"/>
          </p:cNvSpPr>
          <p:nvPr>
            <p:ph type="title"/>
          </p:nvPr>
        </p:nvSpPr>
        <p:spPr>
          <a:xfrm>
            <a:off x="720000" y="154517"/>
            <a:ext cx="8424000" cy="857478"/>
          </a:xfrm>
        </p:spPr>
        <p:txBody>
          <a:bodyPr wrap="square" anchor="t">
            <a:normAutofit fontScale="90000"/>
          </a:bodyPr>
          <a:lstStyle/>
          <a:p>
            <a:r>
              <a:rPr lang="nl-NL" sz="3200" b="0">
                <a:latin typeface="+mj-lt"/>
                <a:cs typeface="Arial"/>
              </a:rPr>
              <a:t>Kenmerken</a:t>
            </a:r>
            <a:br>
              <a:rPr lang="nl-NL" sz="3200" dirty="0">
                <a:latin typeface="+mj-lt"/>
                <a:cs typeface="Arial"/>
              </a:rPr>
            </a:br>
            <a:endParaRPr lang="nl-NL" sz="3200">
              <a:latin typeface="+mj-lt"/>
              <a:ea typeface="Calibri Light"/>
              <a:cs typeface="Arial"/>
            </a:endParaRPr>
          </a:p>
        </p:txBody>
      </p:sp>
      <p:sp>
        <p:nvSpPr>
          <p:cNvPr id="9" name="Content Placeholder 2">
            <a:extLst>
              <a:ext uri="{FF2B5EF4-FFF2-40B4-BE49-F238E27FC236}">
                <a16:creationId xmlns:a16="http://schemas.microsoft.com/office/drawing/2014/main" id="{A4716E3E-6F94-B407-E238-7E5BEF160141}"/>
              </a:ext>
            </a:extLst>
          </p:cNvPr>
          <p:cNvSpPr>
            <a:spLocks noGrp="1"/>
          </p:cNvSpPr>
          <p:nvPr>
            <p:ph sz="quarter" idx="10"/>
          </p:nvPr>
        </p:nvSpPr>
        <p:spPr>
          <a:xfrm>
            <a:off x="720000" y="1168401"/>
            <a:ext cx="10744007" cy="5243200"/>
          </a:xfrm>
        </p:spPr>
        <p:txBody>
          <a:bodyPr lIns="0" tIns="0" rIns="0" bIns="0" anchor="t"/>
          <a:lstStyle/>
          <a:p>
            <a:endParaRPr lang="en-US"/>
          </a:p>
          <a:p>
            <a:r>
              <a:rPr lang="en-US" err="1">
                <a:latin typeface="Arial"/>
                <a:cs typeface="Arial"/>
              </a:rPr>
              <a:t>Werkzaamheden</a:t>
            </a:r>
            <a:r>
              <a:rPr lang="en-US">
                <a:latin typeface="Arial"/>
                <a:cs typeface="Arial"/>
              </a:rPr>
              <a:t> </a:t>
            </a:r>
            <a:r>
              <a:rPr lang="en-US" err="1">
                <a:latin typeface="Arial"/>
                <a:cs typeface="Arial"/>
              </a:rPr>
              <a:t>belangrijke</a:t>
            </a:r>
            <a:r>
              <a:rPr lang="en-US">
                <a:latin typeface="Arial"/>
                <a:cs typeface="Arial"/>
              </a:rPr>
              <a:t> basis </a:t>
            </a:r>
            <a:r>
              <a:rPr lang="en-US" err="1">
                <a:latin typeface="Arial"/>
                <a:cs typeface="Arial"/>
              </a:rPr>
              <a:t>voor</a:t>
            </a:r>
            <a:r>
              <a:rPr lang="en-US">
                <a:latin typeface="Arial"/>
                <a:cs typeface="Arial"/>
              </a:rPr>
              <a:t> </a:t>
            </a:r>
            <a:r>
              <a:rPr lang="en-US" b="1">
                <a:latin typeface="Arial"/>
                <a:cs typeface="Arial"/>
              </a:rPr>
              <a:t>80% </a:t>
            </a:r>
            <a:r>
              <a:rPr lang="en-US" b="1" err="1">
                <a:latin typeface="Arial"/>
                <a:cs typeface="Arial"/>
              </a:rPr>
              <a:t>omzet</a:t>
            </a:r>
            <a:r>
              <a:rPr lang="en-US" b="1">
                <a:latin typeface="Arial"/>
                <a:cs typeface="Arial"/>
              </a:rPr>
              <a:t> </a:t>
            </a:r>
            <a:r>
              <a:rPr lang="en-US" err="1">
                <a:latin typeface="Arial"/>
                <a:cs typeface="Arial"/>
              </a:rPr>
              <a:t>elipsLife</a:t>
            </a:r>
            <a:br>
              <a:rPr lang="en-US"/>
            </a:br>
            <a:endParaRPr lang="en-US"/>
          </a:p>
          <a:p>
            <a:r>
              <a:rPr lang="en-US" b="1" err="1">
                <a:latin typeface="Arial"/>
                <a:cs typeface="Arial"/>
              </a:rPr>
              <a:t>Kenniscentrum</a:t>
            </a:r>
            <a:r>
              <a:rPr lang="en-US">
                <a:latin typeface="Arial"/>
                <a:cs typeface="Arial"/>
              </a:rPr>
              <a:t> in brede zin</a:t>
            </a:r>
            <a:br>
              <a:rPr lang="en-US"/>
            </a:br>
            <a:endParaRPr lang="en-US"/>
          </a:p>
          <a:p>
            <a:r>
              <a:rPr lang="en-US" err="1">
                <a:latin typeface="Arial"/>
                <a:cs typeface="Arial"/>
              </a:rPr>
              <a:t>Specialistisch</a:t>
            </a:r>
            <a:r>
              <a:rPr lang="en-US">
                <a:latin typeface="Arial"/>
                <a:cs typeface="Arial"/>
              </a:rPr>
              <a:t> </a:t>
            </a:r>
            <a:r>
              <a:rPr lang="en-US" err="1">
                <a:latin typeface="Arial"/>
                <a:cs typeface="Arial"/>
              </a:rPr>
              <a:t>werk</a:t>
            </a:r>
            <a:r>
              <a:rPr lang="en-US">
                <a:latin typeface="Arial"/>
                <a:cs typeface="Arial"/>
              </a:rPr>
              <a:t> </a:t>
            </a:r>
            <a:r>
              <a:rPr lang="en-US" err="1">
                <a:latin typeface="Arial"/>
                <a:cs typeface="Arial"/>
              </a:rPr>
              <a:t>waarbij</a:t>
            </a:r>
            <a:r>
              <a:rPr lang="en-US">
                <a:latin typeface="Arial"/>
                <a:cs typeface="Arial"/>
              </a:rPr>
              <a:t> </a:t>
            </a:r>
            <a:r>
              <a:rPr lang="en-US" b="1" err="1">
                <a:latin typeface="Arial"/>
                <a:cs typeface="Arial"/>
              </a:rPr>
              <a:t>ervaring</a:t>
            </a:r>
            <a:r>
              <a:rPr lang="en-US" b="1">
                <a:latin typeface="Arial"/>
                <a:cs typeface="Arial"/>
              </a:rPr>
              <a:t>/</a:t>
            </a:r>
            <a:r>
              <a:rPr lang="en-US" b="1" err="1">
                <a:latin typeface="Arial"/>
                <a:cs typeface="Arial"/>
              </a:rPr>
              <a:t>inzicht</a:t>
            </a:r>
            <a:r>
              <a:rPr lang="en-US" b="1">
                <a:latin typeface="Arial"/>
                <a:cs typeface="Arial"/>
              </a:rPr>
              <a:t> </a:t>
            </a:r>
            <a:r>
              <a:rPr lang="en-US">
                <a:latin typeface="Arial"/>
                <a:cs typeface="Arial"/>
              </a:rPr>
              <a:t>van </a:t>
            </a:r>
            <a:r>
              <a:rPr lang="en-US" err="1">
                <a:latin typeface="Arial"/>
                <a:cs typeface="Arial"/>
              </a:rPr>
              <a:t>belang</a:t>
            </a:r>
            <a:r>
              <a:rPr lang="en-US">
                <a:latin typeface="Arial"/>
                <a:cs typeface="Arial"/>
              </a:rPr>
              <a:t> is</a:t>
            </a:r>
            <a:br>
              <a:rPr lang="en-US"/>
            </a:br>
            <a:endParaRPr lang="en-US"/>
          </a:p>
          <a:p>
            <a:r>
              <a:rPr lang="en-US" err="1">
                <a:latin typeface="Arial"/>
                <a:cs typeface="Arial"/>
              </a:rPr>
              <a:t>Zelfstandig</a:t>
            </a:r>
            <a:r>
              <a:rPr lang="en-US">
                <a:latin typeface="Arial"/>
                <a:cs typeface="Arial"/>
              </a:rPr>
              <a:t> </a:t>
            </a:r>
            <a:r>
              <a:rPr lang="en-US" err="1">
                <a:latin typeface="Arial"/>
                <a:cs typeface="Arial"/>
              </a:rPr>
              <a:t>werkende</a:t>
            </a:r>
            <a:r>
              <a:rPr lang="en-US">
                <a:latin typeface="Arial"/>
                <a:cs typeface="Arial"/>
              </a:rPr>
              <a:t> </a:t>
            </a:r>
            <a:r>
              <a:rPr lang="en-US" b="1">
                <a:latin typeface="Arial"/>
                <a:cs typeface="Arial"/>
              </a:rPr>
              <a:t>professionals</a:t>
            </a:r>
            <a:br>
              <a:rPr lang="en-US"/>
            </a:br>
            <a:endParaRPr lang="en-US"/>
          </a:p>
          <a:p>
            <a:r>
              <a:rPr lang="en-US" err="1">
                <a:latin typeface="Arial"/>
                <a:cs typeface="Arial"/>
              </a:rPr>
              <a:t>Werkzaamheden</a:t>
            </a:r>
            <a:r>
              <a:rPr lang="en-US">
                <a:latin typeface="Arial"/>
                <a:cs typeface="Arial"/>
              </a:rPr>
              <a:t> teams </a:t>
            </a:r>
            <a:r>
              <a:rPr lang="en-US" err="1">
                <a:latin typeface="Arial"/>
                <a:cs typeface="Arial"/>
              </a:rPr>
              <a:t>hebben</a:t>
            </a:r>
            <a:r>
              <a:rPr lang="en-US">
                <a:latin typeface="Arial"/>
                <a:cs typeface="Arial"/>
              </a:rPr>
              <a:t> </a:t>
            </a:r>
            <a:r>
              <a:rPr lang="en-US" err="1">
                <a:latin typeface="Arial"/>
                <a:cs typeface="Arial"/>
              </a:rPr>
              <a:t>meer</a:t>
            </a:r>
            <a:r>
              <a:rPr lang="en-US">
                <a:latin typeface="Arial"/>
                <a:cs typeface="Arial"/>
              </a:rPr>
              <a:t> of minder </a:t>
            </a:r>
            <a:r>
              <a:rPr lang="en-US" b="1" err="1">
                <a:latin typeface="Arial"/>
                <a:cs typeface="Arial"/>
              </a:rPr>
              <a:t>raakvlakken</a:t>
            </a:r>
            <a:br>
              <a:rPr lang="en-US"/>
            </a:br>
            <a:endParaRPr lang="en-US"/>
          </a:p>
          <a:p>
            <a:r>
              <a:rPr lang="en-US" err="1">
                <a:latin typeface="Arial"/>
                <a:cs typeface="Arial"/>
              </a:rPr>
              <a:t>Iedere</a:t>
            </a:r>
            <a:r>
              <a:rPr lang="en-US">
                <a:latin typeface="Arial"/>
                <a:cs typeface="Arial"/>
              </a:rPr>
              <a:t> </a:t>
            </a:r>
            <a:r>
              <a:rPr lang="en-US" err="1">
                <a:latin typeface="Arial"/>
                <a:cs typeface="Arial"/>
              </a:rPr>
              <a:t>collega</a:t>
            </a:r>
            <a:r>
              <a:rPr lang="en-US">
                <a:latin typeface="Arial"/>
                <a:cs typeface="Arial"/>
              </a:rPr>
              <a:t> </a:t>
            </a:r>
            <a:r>
              <a:rPr lang="en-US" err="1">
                <a:latin typeface="Arial"/>
                <a:cs typeface="Arial"/>
              </a:rPr>
              <a:t>heeft</a:t>
            </a:r>
            <a:r>
              <a:rPr lang="en-US">
                <a:latin typeface="Arial"/>
                <a:cs typeface="Arial"/>
              </a:rPr>
              <a:t> </a:t>
            </a:r>
            <a:r>
              <a:rPr lang="en-US" b="1">
                <a:latin typeface="Arial"/>
                <a:cs typeface="Arial"/>
              </a:rPr>
              <a:t>eigen </a:t>
            </a:r>
            <a:r>
              <a:rPr lang="en-US" b="1" err="1">
                <a:latin typeface="Arial"/>
                <a:cs typeface="Arial"/>
              </a:rPr>
              <a:t>werkzaamheden</a:t>
            </a:r>
            <a:r>
              <a:rPr lang="en-US" b="1">
                <a:latin typeface="Arial"/>
                <a:cs typeface="Arial"/>
              </a:rPr>
              <a:t> </a:t>
            </a:r>
            <a:br>
              <a:rPr lang="en-US"/>
            </a:br>
            <a:endParaRPr lang="en-US"/>
          </a:p>
          <a:p>
            <a:r>
              <a:rPr lang="en-US"/>
              <a:t>Team 1: </a:t>
            </a:r>
            <a:r>
              <a:rPr lang="en-US" b="1"/>
              <a:t>Mandated Broker Manager </a:t>
            </a:r>
            <a:r>
              <a:rPr lang="en-US"/>
              <a:t>/ Marinus de Wilde</a:t>
            </a:r>
          </a:p>
          <a:p>
            <a:r>
              <a:rPr lang="en-US">
                <a:latin typeface="Arial"/>
                <a:cs typeface="Arial"/>
              </a:rPr>
              <a:t>Team 2: </a:t>
            </a:r>
            <a:r>
              <a:rPr lang="en-US" b="1">
                <a:latin typeface="Arial"/>
                <a:cs typeface="Arial"/>
              </a:rPr>
              <a:t>Contract Manager Outsourced </a:t>
            </a:r>
            <a:r>
              <a:rPr lang="en-US">
                <a:latin typeface="Arial"/>
                <a:cs typeface="Arial"/>
              </a:rPr>
              <a:t>/ Chantal Toet, Hans </a:t>
            </a:r>
            <a:r>
              <a:rPr lang="en-US" err="1">
                <a:latin typeface="Arial"/>
                <a:cs typeface="Arial"/>
              </a:rPr>
              <a:t>Dinkla</a:t>
            </a:r>
            <a:r>
              <a:rPr lang="en-US">
                <a:latin typeface="Arial"/>
                <a:cs typeface="Arial"/>
              </a:rPr>
              <a:t> &amp; Mitchell Cadogan </a:t>
            </a:r>
          </a:p>
          <a:p>
            <a:r>
              <a:rPr lang="en-US">
                <a:latin typeface="Arial"/>
                <a:cs typeface="Arial"/>
              </a:rPr>
              <a:t>Team 3: </a:t>
            </a:r>
            <a:r>
              <a:rPr lang="en-US" b="1">
                <a:latin typeface="Arial"/>
                <a:cs typeface="Arial"/>
              </a:rPr>
              <a:t>Contract Manager - Cash Manager </a:t>
            </a:r>
            <a:r>
              <a:rPr lang="en-US">
                <a:latin typeface="Arial"/>
                <a:cs typeface="Arial"/>
              </a:rPr>
              <a:t>/ Johan Witte</a:t>
            </a:r>
          </a:p>
          <a:p>
            <a:endParaRPr lang="en-US"/>
          </a:p>
          <a:p>
            <a:endParaRPr lang="en-US"/>
          </a:p>
          <a:p>
            <a:pPr marL="0" indent="0">
              <a:buNone/>
            </a:pPr>
            <a:endParaRPr lang="en-US"/>
          </a:p>
          <a:p>
            <a:endParaRPr lang="en-US"/>
          </a:p>
          <a:p>
            <a:endParaRPr lang="en-US"/>
          </a:p>
          <a:p>
            <a:endParaRPr lang="en-US"/>
          </a:p>
          <a:p>
            <a:endParaRPr lang="en-US"/>
          </a:p>
          <a:p>
            <a:endParaRPr lang="en-US"/>
          </a:p>
          <a:p>
            <a:endParaRPr lang="en-US"/>
          </a:p>
        </p:txBody>
      </p:sp>
      <p:sp>
        <p:nvSpPr>
          <p:cNvPr id="4" name="Tijdelijke aanduiding voor dianummer 3">
            <a:extLst>
              <a:ext uri="{FF2B5EF4-FFF2-40B4-BE49-F238E27FC236}">
                <a16:creationId xmlns:a16="http://schemas.microsoft.com/office/drawing/2014/main" id="{6061CD27-316D-AA32-AE52-FABAAD02B499}"/>
              </a:ext>
            </a:extLst>
          </p:cNvPr>
          <p:cNvSpPr>
            <a:spLocks noGrp="1"/>
          </p:cNvSpPr>
          <p:nvPr>
            <p:ph type="sldNum" sz="quarter" idx="11"/>
          </p:nvPr>
        </p:nvSpPr>
        <p:spPr>
          <a:xfrm>
            <a:off x="720000" y="6411600"/>
            <a:ext cx="399176" cy="192371"/>
          </a:xfrm>
        </p:spPr>
        <p:txBody>
          <a:bodyPr anchor="t">
            <a:normAutofit/>
          </a:bodyPr>
          <a:lstStyle/>
          <a:p>
            <a:pPr marL="0" marR="0" lvl="0" indent="0" defTabSz="914400" rtl="0" eaLnBrk="1" fontAlgn="auto" latinLnBrk="0" hangingPunct="1">
              <a:spcBef>
                <a:spcPts val="0"/>
              </a:spcBef>
              <a:spcAft>
                <a:spcPts val="600"/>
              </a:spcAft>
              <a:buClrTx/>
              <a:buSzTx/>
              <a:buFontTx/>
              <a:buNone/>
              <a:tabLst/>
              <a:defRPr/>
            </a:pPr>
            <a:fld id="{142A1F4B-8692-4A27-9271-E187D981F0C9}" type="slidenum">
              <a:rPr kumimoji="0" lang="de-CH"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4</a:t>
            </a:fld>
            <a:endParaRPr kumimoji="0" lang="de-CH" b="0" i="0" u="none" strike="noStrike" kern="1200" cap="none" spc="0" normalizeH="0" baseline="0" noProof="0">
              <a:ln>
                <a:noFill/>
              </a:ln>
              <a:effectLst/>
              <a:uLnTx/>
              <a:uFillTx/>
            </a:endParaRPr>
          </a:p>
        </p:txBody>
      </p:sp>
    </p:spTree>
    <p:extLst>
      <p:ext uri="{BB962C8B-B14F-4D97-AF65-F5344CB8AC3E}">
        <p14:creationId xmlns:p14="http://schemas.microsoft.com/office/powerpoint/2010/main" val="686332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1867-044D-45CB-0404-D3A4DCA62C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D8D622-11D4-5DB7-EB65-213040532A23}"/>
              </a:ext>
            </a:extLst>
          </p:cNvPr>
          <p:cNvSpPr>
            <a:spLocks noGrp="1"/>
          </p:cNvSpPr>
          <p:nvPr>
            <p:ph type="title"/>
          </p:nvPr>
        </p:nvSpPr>
        <p:spPr>
          <a:xfrm>
            <a:off x="720000" y="304998"/>
            <a:ext cx="8424000" cy="472197"/>
          </a:xfrm>
        </p:spPr>
        <p:txBody>
          <a:bodyPr wrap="square" anchor="t">
            <a:normAutofit/>
          </a:bodyPr>
          <a:lstStyle/>
          <a:p>
            <a:r>
              <a:rPr lang="en-US" sz="3300" b="0" err="1">
                <a:latin typeface="+mj-lt"/>
                <a:cs typeface="Arial"/>
              </a:rPr>
              <a:t>Speerpunten</a:t>
            </a:r>
            <a:r>
              <a:rPr lang="en-US" sz="3300" b="0">
                <a:latin typeface="+mj-lt"/>
                <a:cs typeface="Arial"/>
              </a:rPr>
              <a:t> 2026 </a:t>
            </a:r>
          </a:p>
        </p:txBody>
      </p:sp>
      <p:sp>
        <p:nvSpPr>
          <p:cNvPr id="9" name="Content Placeholder 2">
            <a:extLst>
              <a:ext uri="{FF2B5EF4-FFF2-40B4-BE49-F238E27FC236}">
                <a16:creationId xmlns:a16="http://schemas.microsoft.com/office/drawing/2014/main" id="{61063E79-AAF9-E860-B123-98EFCBC526BF}"/>
              </a:ext>
            </a:extLst>
          </p:cNvPr>
          <p:cNvSpPr>
            <a:spLocks noGrp="1"/>
          </p:cNvSpPr>
          <p:nvPr>
            <p:ph sz="quarter" idx="10"/>
          </p:nvPr>
        </p:nvSpPr>
        <p:spPr>
          <a:xfrm>
            <a:off x="720000" y="1416600"/>
            <a:ext cx="10744007" cy="4900303"/>
          </a:xfrm>
        </p:spPr>
        <p:txBody>
          <a:bodyPr lIns="0" tIns="0" rIns="0" bIns="0" anchor="t"/>
          <a:lstStyle/>
          <a:p>
            <a:pPr marL="0" indent="0">
              <a:buNone/>
            </a:pPr>
            <a:br>
              <a:rPr lang="en-US">
                <a:latin typeface="Arial"/>
                <a:cs typeface="Arial"/>
              </a:rPr>
            </a:br>
            <a:r>
              <a:rPr lang="en-US" b="1" err="1">
                <a:latin typeface="Arial"/>
                <a:cs typeface="Arial"/>
              </a:rPr>
              <a:t>Focusgebied</a:t>
            </a:r>
            <a:r>
              <a:rPr lang="en-US" b="1">
                <a:latin typeface="Arial"/>
                <a:cs typeface="Arial"/>
              </a:rPr>
              <a:t> Huis op </a:t>
            </a:r>
            <a:r>
              <a:rPr lang="en-US" b="1" err="1">
                <a:latin typeface="Arial"/>
                <a:cs typeface="Arial"/>
              </a:rPr>
              <a:t>orde</a:t>
            </a:r>
            <a:endParaRPr lang="en-US" b="1">
              <a:latin typeface="Arial"/>
              <a:cs typeface="Arial"/>
            </a:endParaRPr>
          </a:p>
          <a:p>
            <a:r>
              <a:rPr lang="en-US" err="1">
                <a:latin typeface="Arial"/>
                <a:cs typeface="Arial"/>
              </a:rPr>
              <a:t>Waarborgen</a:t>
            </a:r>
            <a:r>
              <a:rPr lang="en-US">
                <a:latin typeface="Arial"/>
                <a:cs typeface="Arial"/>
              </a:rPr>
              <a:t> </a:t>
            </a:r>
            <a:r>
              <a:rPr lang="en-US" err="1">
                <a:highlight>
                  <a:srgbClr val="FFFFFF"/>
                </a:highlight>
                <a:latin typeface="Arial"/>
                <a:cs typeface="Arial"/>
              </a:rPr>
              <a:t>continuïteit</a:t>
            </a:r>
            <a:r>
              <a:rPr lang="en-US">
                <a:highlight>
                  <a:srgbClr val="FFFFFF"/>
                </a:highlight>
                <a:latin typeface="Arial"/>
                <a:cs typeface="Arial"/>
              </a:rPr>
              <a:t> </a:t>
            </a:r>
            <a:endParaRPr lang="en-US"/>
          </a:p>
          <a:p>
            <a:r>
              <a:rPr lang="en-US">
                <a:latin typeface="Arial"/>
                <a:cs typeface="Arial"/>
              </a:rPr>
              <a:t>Issues met </a:t>
            </a:r>
            <a:r>
              <a:rPr lang="en-US" err="1">
                <a:latin typeface="Arial"/>
                <a:cs typeface="Arial"/>
              </a:rPr>
              <a:t>CortX</a:t>
            </a:r>
            <a:r>
              <a:rPr lang="en-US">
                <a:latin typeface="Arial"/>
                <a:cs typeface="Arial"/>
              </a:rPr>
              <a:t> </a:t>
            </a:r>
            <a:r>
              <a:rPr lang="en-US" err="1">
                <a:latin typeface="Arial"/>
                <a:cs typeface="Arial"/>
              </a:rPr>
              <a:t>oplossen</a:t>
            </a:r>
            <a:r>
              <a:rPr lang="en-US">
                <a:latin typeface="Arial"/>
                <a:cs typeface="Arial"/>
              </a:rPr>
              <a:t> </a:t>
            </a:r>
            <a:endParaRPr lang="en-US"/>
          </a:p>
          <a:p>
            <a:r>
              <a:rPr lang="en-US">
                <a:latin typeface="Arial"/>
                <a:cs typeface="Arial"/>
              </a:rPr>
              <a:t>(</a:t>
            </a:r>
            <a:r>
              <a:rPr lang="en-US" err="1">
                <a:latin typeface="Arial"/>
                <a:cs typeface="Arial"/>
              </a:rPr>
              <a:t>Ondersteunende</a:t>
            </a:r>
            <a:r>
              <a:rPr lang="en-US">
                <a:latin typeface="Arial"/>
                <a:cs typeface="Arial"/>
              </a:rPr>
              <a:t>) </a:t>
            </a:r>
            <a:r>
              <a:rPr lang="en-US" err="1">
                <a:latin typeface="Arial"/>
                <a:cs typeface="Arial"/>
              </a:rPr>
              <a:t>automatisering</a:t>
            </a:r>
            <a:r>
              <a:rPr lang="en-US">
                <a:latin typeface="Arial"/>
                <a:cs typeface="Arial"/>
              </a:rPr>
              <a:t> </a:t>
            </a:r>
            <a:r>
              <a:rPr lang="en-US" err="1">
                <a:latin typeface="Arial"/>
                <a:cs typeface="Arial"/>
              </a:rPr>
              <a:t>optimaliseren</a:t>
            </a:r>
            <a:endParaRPr lang="en-US">
              <a:latin typeface="Arial"/>
              <a:cs typeface="Arial"/>
            </a:endParaRPr>
          </a:p>
          <a:p>
            <a:pPr marL="0" indent="0">
              <a:buNone/>
            </a:pPr>
            <a:endParaRPr lang="en-US"/>
          </a:p>
          <a:p>
            <a:pPr marL="0" indent="0">
              <a:buNone/>
            </a:pPr>
            <a:r>
              <a:rPr lang="en-US" b="1" err="1">
                <a:latin typeface="Arial"/>
                <a:cs typeface="Arial"/>
              </a:rPr>
              <a:t>Focusgebied</a:t>
            </a:r>
            <a:r>
              <a:rPr lang="en-US" b="1">
                <a:latin typeface="Arial"/>
                <a:cs typeface="Arial"/>
              </a:rPr>
              <a:t> </a:t>
            </a:r>
            <a:r>
              <a:rPr lang="en-US" b="1" err="1">
                <a:latin typeface="Arial"/>
                <a:cs typeface="Arial"/>
              </a:rPr>
              <a:t>Technisch</a:t>
            </a:r>
            <a:r>
              <a:rPr lang="en-US" b="1">
                <a:latin typeface="Arial"/>
                <a:cs typeface="Arial"/>
              </a:rPr>
              <a:t> </a:t>
            </a:r>
            <a:r>
              <a:rPr lang="en-US" b="1" err="1">
                <a:latin typeface="Arial"/>
                <a:cs typeface="Arial"/>
              </a:rPr>
              <a:t>Resultaat</a:t>
            </a:r>
          </a:p>
          <a:p>
            <a:r>
              <a:rPr lang="en-US" err="1">
                <a:latin typeface="Arial"/>
                <a:cs typeface="Arial"/>
              </a:rPr>
              <a:t>Datagericht</a:t>
            </a:r>
            <a:r>
              <a:rPr lang="en-US">
                <a:latin typeface="Arial"/>
                <a:cs typeface="Arial"/>
              </a:rPr>
              <a:t> </a:t>
            </a:r>
            <a:r>
              <a:rPr lang="en-US" err="1">
                <a:latin typeface="Arial"/>
                <a:cs typeface="Arial"/>
              </a:rPr>
              <a:t>werken</a:t>
            </a:r>
            <a:r>
              <a:rPr lang="en-US">
                <a:latin typeface="Arial"/>
                <a:cs typeface="Arial"/>
              </a:rPr>
              <a:t> (Data quality, ODM, UWY, Cash </a:t>
            </a:r>
            <a:r>
              <a:rPr lang="en-US" err="1">
                <a:latin typeface="Arial"/>
                <a:cs typeface="Arial"/>
              </a:rPr>
              <a:t>Manageme</a:t>
            </a:r>
            <a:r>
              <a:rPr lang="en-US">
                <a:latin typeface="Arial"/>
                <a:cs typeface="Arial"/>
              </a:rPr>
              <a:t>nt) </a:t>
            </a:r>
          </a:p>
          <a:p>
            <a:endParaRPr lang="en-US">
              <a:latin typeface="Arial"/>
              <a:cs typeface="Arial"/>
            </a:endParaRPr>
          </a:p>
          <a:p>
            <a:pPr marL="0" indent="0">
              <a:buNone/>
            </a:pPr>
            <a:r>
              <a:rPr lang="en-US" b="1" err="1">
                <a:latin typeface="Arial"/>
                <a:cs typeface="Arial"/>
              </a:rPr>
              <a:t>Focusgebied</a:t>
            </a:r>
            <a:r>
              <a:rPr lang="en-US" b="1">
                <a:latin typeface="Arial"/>
                <a:cs typeface="Arial"/>
              </a:rPr>
              <a:t> </a:t>
            </a:r>
            <a:r>
              <a:rPr lang="en-US" b="1" err="1">
                <a:latin typeface="Arial"/>
                <a:cs typeface="Arial"/>
              </a:rPr>
              <a:t>Omzet</a:t>
            </a:r>
            <a:r>
              <a:rPr lang="en-US" b="1">
                <a:latin typeface="Arial"/>
                <a:cs typeface="Arial"/>
              </a:rPr>
              <a:t> </a:t>
            </a:r>
            <a:r>
              <a:rPr lang="en-US" b="1" err="1">
                <a:latin typeface="Arial"/>
                <a:cs typeface="Arial"/>
              </a:rPr>
              <a:t>verhogen</a:t>
            </a:r>
            <a:endParaRPr lang="en-US" b="1" err="1"/>
          </a:p>
          <a:p>
            <a:r>
              <a:rPr lang="en-US" err="1">
                <a:latin typeface="Arial"/>
                <a:cs typeface="Arial"/>
              </a:rPr>
              <a:t>Volmachtoverleg</a:t>
            </a:r>
            <a:r>
              <a:rPr lang="en-US">
                <a:latin typeface="Arial"/>
                <a:cs typeface="Arial"/>
              </a:rPr>
              <a:t> </a:t>
            </a:r>
            <a:endParaRPr lang="en-US"/>
          </a:p>
          <a:p>
            <a:r>
              <a:rPr lang="en-US" err="1">
                <a:latin typeface="Arial"/>
                <a:cs typeface="Arial"/>
              </a:rPr>
              <a:t>Portefeuillebeheer</a:t>
            </a:r>
            <a:r>
              <a:rPr lang="en-US">
                <a:latin typeface="Arial"/>
                <a:cs typeface="Arial"/>
              </a:rPr>
              <a:t> </a:t>
            </a:r>
            <a:r>
              <a:rPr lang="en-US" err="1">
                <a:latin typeface="Arial"/>
                <a:cs typeface="Arial"/>
              </a:rPr>
              <a:t>en</a:t>
            </a:r>
            <a:r>
              <a:rPr lang="en-US">
                <a:latin typeface="Arial"/>
                <a:cs typeface="Arial"/>
              </a:rPr>
              <a:t> </a:t>
            </a:r>
            <a:r>
              <a:rPr lang="en-US" err="1">
                <a:latin typeface="Arial"/>
                <a:cs typeface="Arial"/>
              </a:rPr>
              <a:t>partnergericht</a:t>
            </a:r>
            <a:r>
              <a:rPr lang="en-US">
                <a:latin typeface="Arial"/>
                <a:cs typeface="Arial"/>
              </a:rPr>
              <a:t> </a:t>
            </a:r>
            <a:r>
              <a:rPr lang="en-US" err="1">
                <a:latin typeface="Arial"/>
                <a:cs typeface="Arial"/>
              </a:rPr>
              <a:t>werken</a:t>
            </a:r>
            <a:r>
              <a:rPr lang="en-US">
                <a:latin typeface="Arial"/>
                <a:cs typeface="Arial"/>
              </a:rPr>
              <a:t> </a:t>
            </a:r>
            <a:endParaRPr lang="en-US"/>
          </a:p>
          <a:p>
            <a:endParaRPr lang="en-US"/>
          </a:p>
          <a:p>
            <a:pPr marL="0" indent="0">
              <a:buNone/>
            </a:pPr>
            <a:endParaRPr lang="en-US"/>
          </a:p>
          <a:p>
            <a:endParaRPr lang="en-US"/>
          </a:p>
          <a:p>
            <a:endParaRPr lang="en-US"/>
          </a:p>
          <a:p>
            <a:endParaRPr lang="en-US"/>
          </a:p>
          <a:p>
            <a:endParaRPr lang="en-US"/>
          </a:p>
          <a:p>
            <a:endParaRPr lang="en-US"/>
          </a:p>
          <a:p>
            <a:endParaRPr lang="en-US"/>
          </a:p>
        </p:txBody>
      </p:sp>
      <p:sp>
        <p:nvSpPr>
          <p:cNvPr id="4" name="Tijdelijke aanduiding voor dianummer 3">
            <a:extLst>
              <a:ext uri="{FF2B5EF4-FFF2-40B4-BE49-F238E27FC236}">
                <a16:creationId xmlns:a16="http://schemas.microsoft.com/office/drawing/2014/main" id="{F710753B-75FD-0916-2157-0C5CAB2296AF}"/>
              </a:ext>
            </a:extLst>
          </p:cNvPr>
          <p:cNvSpPr>
            <a:spLocks noGrp="1"/>
          </p:cNvSpPr>
          <p:nvPr>
            <p:ph type="sldNum" sz="quarter" idx="11"/>
          </p:nvPr>
        </p:nvSpPr>
        <p:spPr>
          <a:xfrm>
            <a:off x="720000" y="6411600"/>
            <a:ext cx="399176" cy="192371"/>
          </a:xfrm>
        </p:spPr>
        <p:txBody>
          <a:bodyPr anchor="t">
            <a:normAutofit/>
          </a:bodyPr>
          <a:lstStyle/>
          <a:p>
            <a:pPr marL="0" marR="0" lvl="0" indent="0" defTabSz="914400" rtl="0" eaLnBrk="1" fontAlgn="auto" latinLnBrk="0" hangingPunct="1">
              <a:spcBef>
                <a:spcPts val="0"/>
              </a:spcBef>
              <a:spcAft>
                <a:spcPts val="600"/>
              </a:spcAft>
              <a:buClrTx/>
              <a:buSzTx/>
              <a:buFontTx/>
              <a:buNone/>
              <a:tabLst/>
              <a:defRPr/>
            </a:pPr>
            <a:fld id="{142A1F4B-8692-4A27-9271-E187D981F0C9}" type="slidenum">
              <a:rPr kumimoji="0" lang="de-CH"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5</a:t>
            </a:fld>
            <a:endParaRPr kumimoji="0" lang="de-CH" b="0" i="0" u="none" strike="noStrike" kern="1200" cap="none" spc="0" normalizeH="0" baseline="0" noProof="0">
              <a:ln>
                <a:noFill/>
              </a:ln>
              <a:effectLst/>
              <a:uLnTx/>
              <a:uFillTx/>
            </a:endParaRPr>
          </a:p>
        </p:txBody>
      </p:sp>
    </p:spTree>
    <p:extLst>
      <p:ext uri="{BB962C8B-B14F-4D97-AF65-F5344CB8AC3E}">
        <p14:creationId xmlns:p14="http://schemas.microsoft.com/office/powerpoint/2010/main" val="3354099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06EA3-AF8B-B8AC-277C-C956C5F7E75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60D1BF9-B1B7-8FEC-A08E-5312414176A8}"/>
              </a:ext>
            </a:extLst>
          </p:cNvPr>
          <p:cNvSpPr>
            <a:spLocks noGrp="1"/>
          </p:cNvSpPr>
          <p:nvPr>
            <p:ph type="title"/>
          </p:nvPr>
        </p:nvSpPr>
        <p:spPr/>
        <p:txBody>
          <a:bodyPr/>
          <a:lstStyle/>
          <a:p>
            <a:r>
              <a:rPr lang="nl-NL" b="0" err="1">
                <a:latin typeface="+mj-lt"/>
              </a:rPr>
              <a:t>Mandated</a:t>
            </a:r>
            <a:r>
              <a:rPr lang="nl-NL" b="0">
                <a:latin typeface="+mj-lt"/>
              </a:rPr>
              <a:t> Broker Manager</a:t>
            </a:r>
          </a:p>
        </p:txBody>
      </p:sp>
      <p:sp>
        <p:nvSpPr>
          <p:cNvPr id="3" name="Tijdelijke aanduiding voor inhoud 2">
            <a:extLst>
              <a:ext uri="{FF2B5EF4-FFF2-40B4-BE49-F238E27FC236}">
                <a16:creationId xmlns:a16="http://schemas.microsoft.com/office/drawing/2014/main" id="{C6A14A70-490A-DCCF-4DCB-D041CCEDD46F}"/>
              </a:ext>
            </a:extLst>
          </p:cNvPr>
          <p:cNvSpPr>
            <a:spLocks noGrp="1"/>
          </p:cNvSpPr>
          <p:nvPr>
            <p:ph sz="quarter" idx="10"/>
          </p:nvPr>
        </p:nvSpPr>
        <p:spPr>
          <a:xfrm>
            <a:off x="723996" y="1511297"/>
            <a:ext cx="10744007" cy="4900303"/>
          </a:xfrm>
        </p:spPr>
        <p:txBody>
          <a:bodyPr lIns="0" tIns="0" rIns="0" bIns="0" anchor="t"/>
          <a:lstStyle/>
          <a:p>
            <a:pPr marL="0" indent="0">
              <a:buNone/>
            </a:pPr>
            <a:endParaRPr lang="nl-NL" i="1"/>
          </a:p>
          <a:p>
            <a:pPr marL="0" indent="0">
              <a:buNone/>
            </a:pPr>
            <a:br>
              <a:rPr lang="nl-NL" i="1" dirty="0"/>
            </a:br>
            <a:endParaRPr lang="nl-NL" i="1"/>
          </a:p>
          <a:p>
            <a:endParaRPr lang="nl-NL" i="1"/>
          </a:p>
          <a:p>
            <a:pPr marL="0" indent="0">
              <a:buNone/>
            </a:pPr>
            <a:endParaRPr lang="nl-NL"/>
          </a:p>
          <a:p>
            <a:pPr lvl="1">
              <a:buFont typeface="Courier New" panose="02070309020205020404" pitchFamily="49" charset="0"/>
              <a:buChar char="o"/>
            </a:pPr>
            <a:r>
              <a:rPr lang="nl-NL">
                <a:latin typeface="Arial"/>
                <a:cs typeface="Arial"/>
              </a:rPr>
              <a:t>Bij een volmacht geven wij de pen uit handen… Onze </a:t>
            </a:r>
            <a:r>
              <a:rPr lang="nl-NL" err="1">
                <a:latin typeface="Arial"/>
                <a:cs typeface="Arial"/>
              </a:rPr>
              <a:t>volmachtpartners</a:t>
            </a:r>
            <a:r>
              <a:rPr lang="nl-NL">
                <a:latin typeface="Arial"/>
                <a:cs typeface="Arial"/>
              </a:rPr>
              <a:t> werken namens elipsLife (administratie)</a:t>
            </a:r>
            <a:endParaRPr lang="nl-NL"/>
          </a:p>
          <a:p>
            <a:pPr lvl="1">
              <a:buFont typeface="Courier New" panose="02070309020205020404" pitchFamily="49" charset="0"/>
              <a:buChar char="o"/>
            </a:pPr>
            <a:r>
              <a:rPr lang="nl-NL"/>
              <a:t>Wij willen graag dat ze dat goed doen, en daarom controleren wij dat… (en ook omdat wij uiteindelijk verantwoordelijk zijn 😉 )</a:t>
            </a:r>
          </a:p>
          <a:p>
            <a:pPr marL="457200" lvl="1" indent="0">
              <a:buNone/>
            </a:pPr>
            <a:endParaRPr lang="nl-NL"/>
          </a:p>
          <a:p>
            <a:pPr lvl="1">
              <a:buFont typeface="Courier New" panose="02070309020205020404" pitchFamily="49" charset="0"/>
              <a:buChar char="o"/>
            </a:pPr>
            <a:endParaRPr lang="nl-NL"/>
          </a:p>
          <a:p>
            <a:pPr marL="457200" lvl="1" indent="0">
              <a:buNone/>
            </a:pPr>
            <a:r>
              <a:rPr lang="nl-NL" dirty="0">
                <a:latin typeface="Arial"/>
                <a:cs typeface="Arial"/>
              </a:rPr>
              <a:t> </a:t>
            </a:r>
          </a:p>
          <a:p>
            <a:endParaRPr lang="nl-NL"/>
          </a:p>
          <a:p>
            <a:endParaRPr lang="nl-NL"/>
          </a:p>
          <a:p>
            <a:pPr marL="457200" lvl="1" indent="0">
              <a:buNone/>
            </a:pPr>
            <a:endParaRPr lang="nl-NL"/>
          </a:p>
          <a:p>
            <a:endParaRPr lang="nl-NL"/>
          </a:p>
          <a:p>
            <a:endParaRPr lang="nl-NL"/>
          </a:p>
          <a:p>
            <a:endParaRPr lang="nl-NL"/>
          </a:p>
        </p:txBody>
      </p:sp>
      <p:sp>
        <p:nvSpPr>
          <p:cNvPr id="4" name="Tijdelijke aanduiding voor dianummer 3">
            <a:extLst>
              <a:ext uri="{FF2B5EF4-FFF2-40B4-BE49-F238E27FC236}">
                <a16:creationId xmlns:a16="http://schemas.microsoft.com/office/drawing/2014/main" id="{17C6581B-9B49-A1EE-BEA9-AB3942895757}"/>
              </a:ext>
            </a:extLst>
          </p:cNvPr>
          <p:cNvSpPr>
            <a:spLocks noGrp="1"/>
          </p:cNvSpPr>
          <p:nvPr>
            <p:ph type="sldNum" sz="quarter" idx="11"/>
          </p:nvPr>
        </p:nvSpPr>
        <p:spPr/>
        <p:txBody>
          <a:bodyPr/>
          <a:lstStyle/>
          <a:p>
            <a:fld id="{142A1F4B-8692-4A27-9271-E187D981F0C9}" type="slidenum">
              <a:rPr lang="de-CH" smtClean="0"/>
              <a:pPr/>
              <a:t>6</a:t>
            </a:fld>
            <a:endParaRPr lang="de-CH"/>
          </a:p>
        </p:txBody>
      </p:sp>
      <p:pic>
        <p:nvPicPr>
          <p:cNvPr id="5" name="Picture 4">
            <a:extLst>
              <a:ext uri="{FF2B5EF4-FFF2-40B4-BE49-F238E27FC236}">
                <a16:creationId xmlns:a16="http://schemas.microsoft.com/office/drawing/2014/main" id="{17D01E49-A6D4-448E-2441-ABA42CA8DB4A}"/>
              </a:ext>
            </a:extLst>
          </p:cNvPr>
          <p:cNvPicPr>
            <a:picLocks noChangeAspect="1"/>
          </p:cNvPicPr>
          <p:nvPr/>
        </p:nvPicPr>
        <p:blipFill>
          <a:blip r:embed="rId2"/>
          <a:stretch>
            <a:fillRect/>
          </a:stretch>
        </p:blipFill>
        <p:spPr>
          <a:xfrm>
            <a:off x="720000" y="1318926"/>
            <a:ext cx="2847079" cy="1609483"/>
          </a:xfrm>
          <a:prstGeom prst="rect">
            <a:avLst/>
          </a:prstGeom>
        </p:spPr>
      </p:pic>
      <p:pic>
        <p:nvPicPr>
          <p:cNvPr id="6" name="Picture 5">
            <a:extLst>
              <a:ext uri="{FF2B5EF4-FFF2-40B4-BE49-F238E27FC236}">
                <a16:creationId xmlns:a16="http://schemas.microsoft.com/office/drawing/2014/main" id="{0F6F840C-36FE-8DB6-AFA1-9FDE3C815333}"/>
              </a:ext>
            </a:extLst>
          </p:cNvPr>
          <p:cNvPicPr>
            <a:picLocks noChangeAspect="1"/>
          </p:cNvPicPr>
          <p:nvPr/>
        </p:nvPicPr>
        <p:blipFill>
          <a:blip r:embed="rId3"/>
          <a:stretch>
            <a:fillRect/>
          </a:stretch>
        </p:blipFill>
        <p:spPr>
          <a:xfrm>
            <a:off x="1000293" y="3838534"/>
            <a:ext cx="3036071" cy="1505843"/>
          </a:xfrm>
          <a:prstGeom prst="rect">
            <a:avLst/>
          </a:prstGeom>
        </p:spPr>
      </p:pic>
      <p:pic>
        <p:nvPicPr>
          <p:cNvPr id="7" name="Picture 6">
            <a:extLst>
              <a:ext uri="{FF2B5EF4-FFF2-40B4-BE49-F238E27FC236}">
                <a16:creationId xmlns:a16="http://schemas.microsoft.com/office/drawing/2014/main" id="{C5B1DAE8-43C8-C3C7-737E-EF5FE721C9FB}"/>
              </a:ext>
            </a:extLst>
          </p:cNvPr>
          <p:cNvPicPr>
            <a:picLocks noChangeAspect="1"/>
          </p:cNvPicPr>
          <p:nvPr/>
        </p:nvPicPr>
        <p:blipFill>
          <a:blip r:embed="rId4"/>
          <a:stretch>
            <a:fillRect/>
          </a:stretch>
        </p:blipFill>
        <p:spPr>
          <a:xfrm>
            <a:off x="6756484" y="4349515"/>
            <a:ext cx="2798307" cy="1627773"/>
          </a:xfrm>
          <a:prstGeom prst="rect">
            <a:avLst/>
          </a:prstGeom>
        </p:spPr>
      </p:pic>
    </p:spTree>
    <p:extLst>
      <p:ext uri="{BB962C8B-B14F-4D97-AF65-F5344CB8AC3E}">
        <p14:creationId xmlns:p14="http://schemas.microsoft.com/office/powerpoint/2010/main" val="1000318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D4A9-DF9C-C8F1-C908-29B1E9691172}"/>
              </a:ext>
            </a:extLst>
          </p:cNvPr>
          <p:cNvSpPr>
            <a:spLocks noGrp="1"/>
          </p:cNvSpPr>
          <p:nvPr>
            <p:ph type="title"/>
          </p:nvPr>
        </p:nvSpPr>
        <p:spPr/>
        <p:txBody>
          <a:bodyPr/>
          <a:lstStyle/>
          <a:p>
            <a:r>
              <a:rPr lang="en-US" b="0" err="1">
                <a:latin typeface="+mj-lt"/>
              </a:rPr>
              <a:t>Aanstellen</a:t>
            </a:r>
            <a:r>
              <a:rPr lang="en-US" b="0">
                <a:latin typeface="+mj-lt"/>
              </a:rPr>
              <a:t> </a:t>
            </a:r>
            <a:r>
              <a:rPr lang="en-US" b="0" err="1">
                <a:latin typeface="+mj-lt"/>
              </a:rPr>
              <a:t>nieuwe</a:t>
            </a:r>
            <a:r>
              <a:rPr lang="en-US" b="0">
                <a:latin typeface="+mj-lt"/>
              </a:rPr>
              <a:t> </a:t>
            </a:r>
            <a:r>
              <a:rPr lang="en-US" b="0" err="1">
                <a:latin typeface="+mj-lt"/>
              </a:rPr>
              <a:t>volmachten</a:t>
            </a:r>
            <a:endParaRPr lang="nl-NL" b="0">
              <a:latin typeface="+mj-lt"/>
            </a:endParaRPr>
          </a:p>
        </p:txBody>
      </p:sp>
      <p:sp>
        <p:nvSpPr>
          <p:cNvPr id="3" name="Content Placeholder 2">
            <a:extLst>
              <a:ext uri="{FF2B5EF4-FFF2-40B4-BE49-F238E27FC236}">
                <a16:creationId xmlns:a16="http://schemas.microsoft.com/office/drawing/2014/main" id="{4FAE9495-5C68-81EB-9C49-986352E09AC1}"/>
              </a:ext>
            </a:extLst>
          </p:cNvPr>
          <p:cNvSpPr>
            <a:spLocks noGrp="1"/>
          </p:cNvSpPr>
          <p:nvPr>
            <p:ph sz="quarter" idx="10"/>
          </p:nvPr>
        </p:nvSpPr>
        <p:spPr>
          <a:xfrm>
            <a:off x="727993" y="1416600"/>
            <a:ext cx="10744007" cy="4900303"/>
          </a:xfrm>
        </p:spPr>
        <p:txBody>
          <a:bodyPr/>
          <a:lstStyle/>
          <a:p>
            <a:endParaRPr lang="en-US"/>
          </a:p>
          <a:p>
            <a:endParaRPr lang="nl-NL"/>
          </a:p>
        </p:txBody>
      </p:sp>
      <p:sp>
        <p:nvSpPr>
          <p:cNvPr id="4" name="Slide Number Placeholder 3">
            <a:extLst>
              <a:ext uri="{FF2B5EF4-FFF2-40B4-BE49-F238E27FC236}">
                <a16:creationId xmlns:a16="http://schemas.microsoft.com/office/drawing/2014/main" id="{9EEBC43A-93C3-A235-9AAA-3CFDAB56685C}"/>
              </a:ext>
            </a:extLst>
          </p:cNvPr>
          <p:cNvSpPr>
            <a:spLocks noGrp="1"/>
          </p:cNvSpPr>
          <p:nvPr>
            <p:ph type="sldNum" sz="quarter" idx="11"/>
          </p:nvPr>
        </p:nvSpPr>
        <p:spPr/>
        <p:txBody>
          <a:bodyPr/>
          <a:lstStyle/>
          <a:p>
            <a:fld id="{142A1F4B-8692-4A27-9271-E187D981F0C9}" type="slidenum">
              <a:rPr lang="de-CH" smtClean="0"/>
              <a:pPr/>
              <a:t>7</a:t>
            </a:fld>
            <a:endParaRPr lang="de-CH"/>
          </a:p>
        </p:txBody>
      </p:sp>
      <p:pic>
        <p:nvPicPr>
          <p:cNvPr id="6" name="Picture 5">
            <a:extLst>
              <a:ext uri="{FF2B5EF4-FFF2-40B4-BE49-F238E27FC236}">
                <a16:creationId xmlns:a16="http://schemas.microsoft.com/office/drawing/2014/main" id="{FF4FE07B-ACDD-25ED-4CB4-3BD7F56B2567}"/>
              </a:ext>
            </a:extLst>
          </p:cNvPr>
          <p:cNvPicPr>
            <a:picLocks noChangeAspect="1"/>
          </p:cNvPicPr>
          <p:nvPr/>
        </p:nvPicPr>
        <p:blipFill>
          <a:blip r:embed="rId2"/>
          <a:stretch>
            <a:fillRect/>
          </a:stretch>
        </p:blipFill>
        <p:spPr>
          <a:xfrm>
            <a:off x="727993" y="1416600"/>
            <a:ext cx="2621507" cy="1743607"/>
          </a:xfrm>
          <a:prstGeom prst="rect">
            <a:avLst/>
          </a:prstGeom>
        </p:spPr>
      </p:pic>
      <p:pic>
        <p:nvPicPr>
          <p:cNvPr id="7" name="Picture 6">
            <a:extLst>
              <a:ext uri="{FF2B5EF4-FFF2-40B4-BE49-F238E27FC236}">
                <a16:creationId xmlns:a16="http://schemas.microsoft.com/office/drawing/2014/main" id="{9D7B2465-E5FF-AC78-EC75-54652A9551F1}"/>
              </a:ext>
            </a:extLst>
          </p:cNvPr>
          <p:cNvPicPr>
            <a:picLocks noChangeAspect="1"/>
          </p:cNvPicPr>
          <p:nvPr/>
        </p:nvPicPr>
        <p:blipFill>
          <a:blip r:embed="rId3"/>
          <a:stretch>
            <a:fillRect/>
          </a:stretch>
        </p:blipFill>
        <p:spPr>
          <a:xfrm>
            <a:off x="4932000" y="3351547"/>
            <a:ext cx="5730737" cy="2536156"/>
          </a:xfrm>
          <a:prstGeom prst="rect">
            <a:avLst/>
          </a:prstGeom>
        </p:spPr>
      </p:pic>
    </p:spTree>
    <p:extLst>
      <p:ext uri="{BB962C8B-B14F-4D97-AF65-F5344CB8AC3E}">
        <p14:creationId xmlns:p14="http://schemas.microsoft.com/office/powerpoint/2010/main" val="537323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E789A-590B-19D4-8482-2E2B5A14BBAA}"/>
              </a:ext>
            </a:extLst>
          </p:cNvPr>
          <p:cNvSpPr>
            <a:spLocks noGrp="1"/>
          </p:cNvSpPr>
          <p:nvPr>
            <p:ph type="title"/>
          </p:nvPr>
        </p:nvSpPr>
        <p:spPr/>
        <p:txBody>
          <a:bodyPr/>
          <a:lstStyle/>
          <a:p>
            <a:r>
              <a:rPr lang="en-US" b="0" err="1">
                <a:latin typeface="+mj-lt"/>
                <a:cs typeface="Arial"/>
              </a:rPr>
              <a:t>Voorbeelden</a:t>
            </a:r>
            <a:r>
              <a:rPr lang="en-US" b="0">
                <a:latin typeface="+mj-lt"/>
                <a:cs typeface="Arial"/>
              </a:rPr>
              <a:t> </a:t>
            </a:r>
            <a:r>
              <a:rPr lang="en-US" b="0" err="1">
                <a:latin typeface="+mj-lt"/>
                <a:cs typeface="Arial"/>
              </a:rPr>
              <a:t>resultaat</a:t>
            </a:r>
            <a:endParaRPr lang="en-US" b="0" err="1">
              <a:latin typeface="+mj-lt"/>
              <a:ea typeface="Calibri Light"/>
              <a:cs typeface="Arial"/>
            </a:endParaRPr>
          </a:p>
        </p:txBody>
      </p:sp>
      <p:sp>
        <p:nvSpPr>
          <p:cNvPr id="4" name="Slide Number Placeholder 3">
            <a:extLst>
              <a:ext uri="{FF2B5EF4-FFF2-40B4-BE49-F238E27FC236}">
                <a16:creationId xmlns:a16="http://schemas.microsoft.com/office/drawing/2014/main" id="{EAE523CF-18EF-1D15-42D5-E9FF6FEB7844}"/>
              </a:ext>
            </a:extLst>
          </p:cNvPr>
          <p:cNvSpPr>
            <a:spLocks noGrp="1"/>
          </p:cNvSpPr>
          <p:nvPr>
            <p:ph type="sldNum" sz="quarter" idx="11"/>
          </p:nvPr>
        </p:nvSpPr>
        <p:spPr/>
        <p:txBody>
          <a:bodyPr/>
          <a:lstStyle/>
          <a:p>
            <a:fld id="{142A1F4B-8692-4A27-9271-E187D981F0C9}" type="slidenum">
              <a:rPr lang="de-CH" smtClean="0"/>
              <a:pPr/>
              <a:t>8</a:t>
            </a:fld>
            <a:endParaRPr lang="de-CH"/>
          </a:p>
        </p:txBody>
      </p:sp>
      <p:sp>
        <p:nvSpPr>
          <p:cNvPr id="6" name="Content Placeholder 5">
            <a:extLst>
              <a:ext uri="{FF2B5EF4-FFF2-40B4-BE49-F238E27FC236}">
                <a16:creationId xmlns:a16="http://schemas.microsoft.com/office/drawing/2014/main" id="{6BD58DE7-3DC1-6CB8-D2D3-E82B4E393B5E}"/>
              </a:ext>
            </a:extLst>
          </p:cNvPr>
          <p:cNvSpPr>
            <a:spLocks noGrp="1"/>
          </p:cNvSpPr>
          <p:nvPr>
            <p:ph sz="quarter" idx="10"/>
          </p:nvPr>
        </p:nvSpPr>
        <p:spPr/>
        <p:txBody>
          <a:bodyPr lIns="0" tIns="0" rIns="0" bIns="0" anchor="t"/>
          <a:lstStyle/>
          <a:p>
            <a:endParaRPr lang="en-US">
              <a:latin typeface="Arial"/>
              <a:cs typeface="Arial"/>
            </a:endParaRPr>
          </a:p>
          <a:p>
            <a:r>
              <a:rPr lang="en-US" dirty="0" err="1">
                <a:latin typeface="Arial"/>
                <a:cs typeface="Arial"/>
              </a:rPr>
              <a:t>Samenwerking</a:t>
            </a:r>
            <a:r>
              <a:rPr lang="en-US" dirty="0">
                <a:latin typeface="Arial"/>
                <a:cs typeface="Arial"/>
              </a:rPr>
              <a:t> met </a:t>
            </a:r>
            <a:r>
              <a:rPr lang="en-US" dirty="0" err="1">
                <a:latin typeface="Arial"/>
                <a:cs typeface="Arial"/>
              </a:rPr>
              <a:t>Nedasco</a:t>
            </a:r>
            <a:r>
              <a:rPr lang="en-US" dirty="0">
                <a:latin typeface="Arial"/>
                <a:cs typeface="Arial"/>
              </a:rPr>
              <a:t> (Felison): Pool met </a:t>
            </a:r>
            <a:r>
              <a:rPr lang="en-US" b="1" dirty="0" err="1">
                <a:latin typeface="Arial"/>
                <a:cs typeface="Arial"/>
              </a:rPr>
              <a:t>Verzuimverzekering</a:t>
            </a:r>
            <a:endParaRPr lang="en-US" b="1" dirty="0">
              <a:latin typeface="Arial"/>
              <a:cs typeface="Arial"/>
            </a:endParaRPr>
          </a:p>
          <a:p>
            <a:endParaRPr lang="en-US"/>
          </a:p>
          <a:p>
            <a:r>
              <a:rPr lang="en-US" dirty="0" err="1">
                <a:latin typeface="Arial"/>
                <a:cs typeface="Arial"/>
              </a:rPr>
              <a:t>Enkele</a:t>
            </a:r>
            <a:r>
              <a:rPr lang="en-US" dirty="0">
                <a:latin typeface="Arial"/>
                <a:cs typeface="Arial"/>
              </a:rPr>
              <a:t> </a:t>
            </a:r>
            <a:r>
              <a:rPr lang="en-US" dirty="0" err="1">
                <a:latin typeface="Arial"/>
                <a:cs typeface="Arial"/>
              </a:rPr>
              <a:t>volmachten</a:t>
            </a:r>
            <a:endParaRPr lang="en-US" dirty="0"/>
          </a:p>
          <a:p>
            <a:endParaRPr lang="en-US" dirty="0"/>
          </a:p>
          <a:p>
            <a:endParaRPr lang="en-US" dirty="0"/>
          </a:p>
          <a:p>
            <a:endParaRPr lang="en-US"/>
          </a:p>
          <a:p>
            <a:endParaRPr lang="en-US"/>
          </a:p>
          <a:p>
            <a:endParaRPr lang="en-US" dirty="0"/>
          </a:p>
          <a:p>
            <a:endParaRPr lang="en-US" dirty="0"/>
          </a:p>
          <a:p>
            <a:endParaRPr lang="en-US" dirty="0"/>
          </a:p>
          <a:p>
            <a:endParaRPr lang="en-US" dirty="0"/>
          </a:p>
        </p:txBody>
      </p:sp>
      <p:pic>
        <p:nvPicPr>
          <p:cNvPr id="3" name="Picture 2" descr="A blue and purple letter&#10;&#10;AI-generated content may be incorrect.">
            <a:extLst>
              <a:ext uri="{FF2B5EF4-FFF2-40B4-BE49-F238E27FC236}">
                <a16:creationId xmlns:a16="http://schemas.microsoft.com/office/drawing/2014/main" id="{8072B2DF-9E5E-3580-B031-C4D7B05181BD}"/>
              </a:ext>
            </a:extLst>
          </p:cNvPr>
          <p:cNvPicPr>
            <a:picLocks noChangeAspect="1"/>
          </p:cNvPicPr>
          <p:nvPr/>
        </p:nvPicPr>
        <p:blipFill>
          <a:blip r:embed="rId2"/>
          <a:stretch>
            <a:fillRect/>
          </a:stretch>
        </p:blipFill>
        <p:spPr>
          <a:xfrm>
            <a:off x="1733550" y="3325771"/>
            <a:ext cx="2628900" cy="542925"/>
          </a:xfrm>
          <a:prstGeom prst="rect">
            <a:avLst/>
          </a:prstGeom>
        </p:spPr>
      </p:pic>
      <p:pic>
        <p:nvPicPr>
          <p:cNvPr id="5" name="Picture 4" descr="A blue and purple logo&#10;&#10;AI-generated content may be incorrect.">
            <a:extLst>
              <a:ext uri="{FF2B5EF4-FFF2-40B4-BE49-F238E27FC236}">
                <a16:creationId xmlns:a16="http://schemas.microsoft.com/office/drawing/2014/main" id="{16A821D1-E04C-C573-F22F-0BD253C8FA6D}"/>
              </a:ext>
            </a:extLst>
          </p:cNvPr>
          <p:cNvPicPr>
            <a:picLocks noChangeAspect="1"/>
          </p:cNvPicPr>
          <p:nvPr/>
        </p:nvPicPr>
        <p:blipFill>
          <a:blip r:embed="rId3"/>
          <a:stretch>
            <a:fillRect/>
          </a:stretch>
        </p:blipFill>
        <p:spPr>
          <a:xfrm>
            <a:off x="6496482" y="2699039"/>
            <a:ext cx="2524125" cy="628650"/>
          </a:xfrm>
          <a:prstGeom prst="rect">
            <a:avLst/>
          </a:prstGeom>
        </p:spPr>
      </p:pic>
      <p:pic>
        <p:nvPicPr>
          <p:cNvPr id="7" name="Picture 6" descr="A close up of a logo&#10;&#10;AI-generated content may be incorrect.">
            <a:extLst>
              <a:ext uri="{FF2B5EF4-FFF2-40B4-BE49-F238E27FC236}">
                <a16:creationId xmlns:a16="http://schemas.microsoft.com/office/drawing/2014/main" id="{3E63419B-605E-F937-82FF-DE5F3CDC35A8}"/>
              </a:ext>
            </a:extLst>
          </p:cNvPr>
          <p:cNvPicPr>
            <a:picLocks noChangeAspect="1"/>
          </p:cNvPicPr>
          <p:nvPr/>
        </p:nvPicPr>
        <p:blipFill>
          <a:blip r:embed="rId4"/>
          <a:stretch>
            <a:fillRect/>
          </a:stretch>
        </p:blipFill>
        <p:spPr>
          <a:xfrm>
            <a:off x="4614853" y="4423372"/>
            <a:ext cx="2755147" cy="1320747"/>
          </a:xfrm>
          <a:prstGeom prst="rect">
            <a:avLst/>
          </a:prstGeom>
        </p:spPr>
      </p:pic>
    </p:spTree>
    <p:extLst>
      <p:ext uri="{BB962C8B-B14F-4D97-AF65-F5344CB8AC3E}">
        <p14:creationId xmlns:p14="http://schemas.microsoft.com/office/powerpoint/2010/main" val="2234065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C4B79-6A0A-D7CC-03B8-E3C9D131D600}"/>
              </a:ext>
            </a:extLst>
          </p:cNvPr>
          <p:cNvSpPr>
            <a:spLocks noGrp="1"/>
          </p:cNvSpPr>
          <p:nvPr>
            <p:ph type="title"/>
          </p:nvPr>
        </p:nvSpPr>
        <p:spPr/>
        <p:txBody>
          <a:bodyPr/>
          <a:lstStyle/>
          <a:p>
            <a:r>
              <a:rPr lang="en-US" b="0">
                <a:latin typeface="+mj-lt"/>
              </a:rPr>
              <a:t>Samen </a:t>
            </a:r>
            <a:r>
              <a:rPr lang="en-US" b="0" err="1">
                <a:latin typeface="+mj-lt"/>
              </a:rPr>
              <a:t>werken</a:t>
            </a:r>
            <a:r>
              <a:rPr lang="en-US" b="0">
                <a:latin typeface="+mj-lt"/>
              </a:rPr>
              <a:t> </a:t>
            </a:r>
            <a:r>
              <a:rPr lang="en-US" b="0" err="1">
                <a:latin typeface="+mj-lt"/>
              </a:rPr>
              <a:t>aan</a:t>
            </a:r>
            <a:r>
              <a:rPr lang="en-US" b="0">
                <a:latin typeface="+mj-lt"/>
              </a:rPr>
              <a:t> </a:t>
            </a:r>
            <a:r>
              <a:rPr lang="en-US" b="0" err="1">
                <a:latin typeface="+mj-lt"/>
              </a:rPr>
              <a:t>een</a:t>
            </a:r>
            <a:r>
              <a:rPr lang="en-US" b="0">
                <a:latin typeface="+mj-lt"/>
              </a:rPr>
              <a:t> </a:t>
            </a:r>
            <a:r>
              <a:rPr lang="en-US" b="0" err="1">
                <a:latin typeface="+mj-lt"/>
              </a:rPr>
              <a:t>beter</a:t>
            </a:r>
            <a:r>
              <a:rPr lang="en-US" b="0">
                <a:latin typeface="+mj-lt"/>
              </a:rPr>
              <a:t> </a:t>
            </a:r>
            <a:r>
              <a:rPr lang="en-US" b="0" err="1">
                <a:latin typeface="+mj-lt"/>
              </a:rPr>
              <a:t>resultaat</a:t>
            </a:r>
            <a:endParaRPr lang="nl-NL" b="0">
              <a:latin typeface="+mj-lt"/>
            </a:endParaRPr>
          </a:p>
        </p:txBody>
      </p:sp>
      <p:sp>
        <p:nvSpPr>
          <p:cNvPr id="3" name="Content Placeholder 2">
            <a:extLst>
              <a:ext uri="{FF2B5EF4-FFF2-40B4-BE49-F238E27FC236}">
                <a16:creationId xmlns:a16="http://schemas.microsoft.com/office/drawing/2014/main" id="{A5A95E31-D388-4BBD-1D88-132D36572E5A}"/>
              </a:ext>
            </a:extLst>
          </p:cNvPr>
          <p:cNvSpPr>
            <a:spLocks noGrp="1"/>
          </p:cNvSpPr>
          <p:nvPr>
            <p:ph sz="quarter" idx="10"/>
          </p:nvPr>
        </p:nvSpPr>
        <p:spPr>
          <a:xfrm>
            <a:off x="586650" y="1416600"/>
            <a:ext cx="10744007" cy="4900303"/>
          </a:xfrm>
        </p:spPr>
        <p:txBody>
          <a:bodyPr/>
          <a:lstStyle/>
          <a:p>
            <a:r>
              <a:rPr lang="en-US" err="1"/>
              <a:t>Instructie</a:t>
            </a:r>
            <a:r>
              <a:rPr lang="en-US"/>
              <a:t> Volmachten:</a:t>
            </a:r>
          </a:p>
          <a:p>
            <a:endParaRPr lang="en-US"/>
          </a:p>
          <a:p>
            <a:endParaRPr lang="en-US"/>
          </a:p>
          <a:p>
            <a:endParaRPr lang="en-US"/>
          </a:p>
          <a:p>
            <a:endParaRPr lang="en-US"/>
          </a:p>
          <a:p>
            <a:endParaRPr lang="en-US"/>
          </a:p>
          <a:p>
            <a:r>
              <a:rPr lang="en-US" err="1"/>
              <a:t>Productontwikkeling</a:t>
            </a:r>
            <a:r>
              <a:rPr lang="en-US"/>
              <a:t>: </a:t>
            </a:r>
          </a:p>
          <a:p>
            <a:endParaRPr lang="en-US"/>
          </a:p>
          <a:p>
            <a:endParaRPr lang="en-US"/>
          </a:p>
          <a:p>
            <a:endParaRPr lang="en-US"/>
          </a:p>
          <a:p>
            <a:endParaRPr lang="en-US"/>
          </a:p>
          <a:p>
            <a:r>
              <a:rPr lang="en-US"/>
              <a:t>En </a:t>
            </a:r>
            <a:r>
              <a:rPr lang="en-US" err="1"/>
              <a:t>nog</a:t>
            </a:r>
            <a:r>
              <a:rPr lang="en-US"/>
              <a:t> </a:t>
            </a:r>
            <a:r>
              <a:rPr lang="en-US" err="1"/>
              <a:t>veel</a:t>
            </a:r>
            <a:r>
              <a:rPr lang="en-US"/>
              <a:t> </a:t>
            </a:r>
            <a:r>
              <a:rPr lang="en-US" err="1"/>
              <a:t>meer</a:t>
            </a:r>
            <a:r>
              <a:rPr lang="en-US"/>
              <a:t>…..</a:t>
            </a:r>
          </a:p>
          <a:p>
            <a:endParaRPr lang="nl-NL"/>
          </a:p>
        </p:txBody>
      </p:sp>
      <p:sp>
        <p:nvSpPr>
          <p:cNvPr id="4" name="Slide Number Placeholder 3">
            <a:extLst>
              <a:ext uri="{FF2B5EF4-FFF2-40B4-BE49-F238E27FC236}">
                <a16:creationId xmlns:a16="http://schemas.microsoft.com/office/drawing/2014/main" id="{C379B200-F263-2A0E-282A-743D02A9D762}"/>
              </a:ext>
            </a:extLst>
          </p:cNvPr>
          <p:cNvSpPr>
            <a:spLocks noGrp="1"/>
          </p:cNvSpPr>
          <p:nvPr>
            <p:ph type="sldNum" sz="quarter" idx="11"/>
          </p:nvPr>
        </p:nvSpPr>
        <p:spPr/>
        <p:txBody>
          <a:bodyPr/>
          <a:lstStyle/>
          <a:p>
            <a:fld id="{142A1F4B-8692-4A27-9271-E187D981F0C9}" type="slidenum">
              <a:rPr lang="de-CH" smtClean="0"/>
              <a:pPr/>
              <a:t>9</a:t>
            </a:fld>
            <a:endParaRPr lang="de-CH"/>
          </a:p>
        </p:txBody>
      </p:sp>
      <p:pic>
        <p:nvPicPr>
          <p:cNvPr id="5" name="Picture 4">
            <a:extLst>
              <a:ext uri="{FF2B5EF4-FFF2-40B4-BE49-F238E27FC236}">
                <a16:creationId xmlns:a16="http://schemas.microsoft.com/office/drawing/2014/main" id="{5251F535-8BB1-F6E9-9C88-A520DC77BA35}"/>
              </a:ext>
            </a:extLst>
          </p:cNvPr>
          <p:cNvPicPr>
            <a:picLocks noChangeAspect="1"/>
          </p:cNvPicPr>
          <p:nvPr/>
        </p:nvPicPr>
        <p:blipFill>
          <a:blip r:embed="rId2"/>
          <a:stretch>
            <a:fillRect/>
          </a:stretch>
        </p:blipFill>
        <p:spPr>
          <a:xfrm>
            <a:off x="3410179" y="1416601"/>
            <a:ext cx="6141740" cy="2012400"/>
          </a:xfrm>
          <a:prstGeom prst="rect">
            <a:avLst/>
          </a:prstGeom>
        </p:spPr>
      </p:pic>
      <p:pic>
        <p:nvPicPr>
          <p:cNvPr id="6" name="Picture 5">
            <a:extLst>
              <a:ext uri="{FF2B5EF4-FFF2-40B4-BE49-F238E27FC236}">
                <a16:creationId xmlns:a16="http://schemas.microsoft.com/office/drawing/2014/main" id="{BA424D48-EE96-788D-24E4-3ED154B0566B}"/>
              </a:ext>
            </a:extLst>
          </p:cNvPr>
          <p:cNvPicPr>
            <a:picLocks noChangeAspect="1"/>
          </p:cNvPicPr>
          <p:nvPr/>
        </p:nvPicPr>
        <p:blipFill>
          <a:blip r:embed="rId3"/>
          <a:stretch>
            <a:fillRect/>
          </a:stretch>
        </p:blipFill>
        <p:spPr>
          <a:xfrm>
            <a:off x="3821181" y="3643440"/>
            <a:ext cx="5730737" cy="1457070"/>
          </a:xfrm>
          <a:prstGeom prst="rect">
            <a:avLst/>
          </a:prstGeom>
        </p:spPr>
      </p:pic>
    </p:spTree>
    <p:extLst>
      <p:ext uri="{BB962C8B-B14F-4D97-AF65-F5344CB8AC3E}">
        <p14:creationId xmlns:p14="http://schemas.microsoft.com/office/powerpoint/2010/main" val="12247715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elipsLife Office Theme">
  <a:themeElements>
    <a:clrScheme name="elipsLife">
      <a:dk1>
        <a:sysClr val="windowText" lastClr="000000"/>
      </a:dk1>
      <a:lt1>
        <a:srgbClr val="FFFFFF"/>
      </a:lt1>
      <a:dk2>
        <a:srgbClr val="00547A"/>
      </a:dk2>
      <a:lt2>
        <a:srgbClr val="9BD0BA"/>
      </a:lt2>
      <a:accent1>
        <a:srgbClr val="00547A"/>
      </a:accent1>
      <a:accent2>
        <a:srgbClr val="00B6E8"/>
      </a:accent2>
      <a:accent3>
        <a:srgbClr val="9BD0BA"/>
      </a:accent3>
      <a:accent4>
        <a:srgbClr val="EE1D23"/>
      </a:accent4>
      <a:accent5>
        <a:srgbClr val="7FC241"/>
      </a:accent5>
      <a:accent6>
        <a:srgbClr val="000000"/>
      </a:accent6>
      <a:hlink>
        <a:srgbClr val="00B6E8"/>
      </a:hlink>
      <a:folHlink>
        <a:srgbClr val="00547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lipsLife blank presentation NL" id="{3143BABB-1246-4499-A5B9-DB167DEBEAA5}" vid="{59708B64-B3E8-4FA0-8B89-ADCE27DD4A6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9dbb9d8-22fd-4c04-a92f-2701d3d4055d">
      <Terms xmlns="http://schemas.microsoft.com/office/infopath/2007/PartnerControls"/>
    </lcf76f155ced4ddcb4097134ff3c332f>
    <TaxCatchAll xmlns="f068d484-bdc7-4822-8a18-45878bbb06c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43778688F41B9448062841ED2C0494E" ma:contentTypeVersion="11" ma:contentTypeDescription="Create a new document." ma:contentTypeScope="" ma:versionID="b0586847e95ea64104f15f7edc7fd858">
  <xsd:schema xmlns:xsd="http://www.w3.org/2001/XMLSchema" xmlns:xs="http://www.w3.org/2001/XMLSchema" xmlns:p="http://schemas.microsoft.com/office/2006/metadata/properties" xmlns:ns2="89dbb9d8-22fd-4c04-a92f-2701d3d4055d" xmlns:ns3="f068d484-bdc7-4822-8a18-45878bbb06c9" targetNamespace="http://schemas.microsoft.com/office/2006/metadata/properties" ma:root="true" ma:fieldsID="60eccc41bdfa8a2e059e71ea5bdf15e5" ns2:_="" ns3:_="">
    <xsd:import namespace="89dbb9d8-22fd-4c04-a92f-2701d3d4055d"/>
    <xsd:import namespace="f068d484-bdc7-4822-8a18-45878bbb06c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dbb9d8-22fd-4c04-a92f-2701d3d405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66234bd-04d3-4e18-b819-e7c7151e69c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68d484-bdc7-4822-8a18-45878bbb06c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ab8ae61-2870-4cf7-b971-5182b8984cca}" ma:internalName="TaxCatchAll" ma:showField="CatchAllData" ma:web="f068d484-bdc7-4822-8a18-45878bbb06c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4CEB71-61C6-4935-96C5-ED69AC5F5008}">
  <ds:schemaRefs>
    <ds:schemaRef ds:uri="7a4e26c5-c2b8-4d01-b15d-05cbb60c3ff1"/>
    <ds:schemaRef ds:uri="89dbb9d8-22fd-4c04-a92f-2701d3d4055d"/>
    <ds:schemaRef ds:uri="97db3c03-736c-479e-8a37-aa1b7b0226cd"/>
    <ds:schemaRef ds:uri="f068d484-bdc7-4822-8a18-45878bbb06c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54CC8A6-5FB4-4744-B61A-2C936166D778}">
  <ds:schemaRefs>
    <ds:schemaRef ds:uri="89dbb9d8-22fd-4c04-a92f-2701d3d4055d"/>
    <ds:schemaRef ds:uri="f068d484-bdc7-4822-8a18-45878bbb06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09AED99-CE4D-498B-8B22-27904776821C}">
  <ds:schemaRefs>
    <ds:schemaRef ds:uri="http://schemas.microsoft.com/sharepoint/v3/contenttype/forms"/>
  </ds:schemaRefs>
</ds:datastoreItem>
</file>

<file path=docMetadata/LabelInfo.xml><?xml version="1.0" encoding="utf-8"?>
<clbl:labelList xmlns:clbl="http://schemas.microsoft.com/office/2020/mipLabelMetadata">
  <clbl:label id="{2ab2f576-383b-46f4-aa7f-f04930f318dd}" enabled="1" method="Standard" siteId="{f52de165-4ef3-40e1-b37b-5869497927a3}" removed="0"/>
</clbl:labelList>
</file>

<file path=docProps/app.xml><?xml version="1.0" encoding="utf-8"?>
<Properties xmlns="http://schemas.openxmlformats.org/officeDocument/2006/extended-properties" xmlns:vt="http://schemas.openxmlformats.org/officeDocument/2006/docPropsVTypes">
  <Template>elipsLife Office Theme</Template>
  <TotalTime>0</TotalTime>
  <Words>702</Words>
  <Application>Microsoft Office PowerPoint</Application>
  <PresentationFormat>Widescreen</PresentationFormat>
  <Paragraphs>180</Paragraphs>
  <Slides>11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Arial</vt:lpstr>
      <vt:lpstr>Arial,Sans-Serif</vt:lpstr>
      <vt:lpstr>Calibri</vt:lpstr>
      <vt:lpstr>Calibri Light</vt:lpstr>
      <vt:lpstr>Courier New</vt:lpstr>
      <vt:lpstr>elipsLife Office Theme</vt:lpstr>
      <vt:lpstr>think-cell Slide</vt:lpstr>
      <vt:lpstr>PowerPoint Presentation</vt:lpstr>
      <vt:lpstr>Agenda</vt:lpstr>
      <vt:lpstr>Outsourced management</vt:lpstr>
      <vt:lpstr>Kenmerken </vt:lpstr>
      <vt:lpstr>Speerpunten 2026 </vt:lpstr>
      <vt:lpstr>Mandated Broker Manager</vt:lpstr>
      <vt:lpstr>Aanstellen nieuwe volmachten</vt:lpstr>
      <vt:lpstr>Voorbeelden resultaat</vt:lpstr>
      <vt:lpstr>Samen werken aan een beter resultaat</vt:lpstr>
      <vt:lpstr>Contract Manager Outsourced</vt:lpstr>
      <vt:lpstr>Contract Manager – Cash Manager De schakel tussen contract management en finance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 SowiesoHelder</dc:creator>
  <cp:lastModifiedBy>Gielijn Arends</cp:lastModifiedBy>
  <cp:revision>50</cp:revision>
  <cp:lastPrinted>2019-05-06T10:26:34Z</cp:lastPrinted>
  <dcterms:created xsi:type="dcterms:W3CDTF">2024-10-08T07:21:14Z</dcterms:created>
  <dcterms:modified xsi:type="dcterms:W3CDTF">2026-03-26T06:46:03Z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0x010100843778688F41B9448062841ED2C0494E</vt:lpwstr>
  </property>
  <property fmtid="{D5CDD505-2E9C-101B-9397-08002B2CF9AE}" pid="3" name="MSIP_Label_2ab2f576-383b-46f4-aa7f-f04930f318dd_Enabled">
    <vt:lpwstr>true</vt:lpwstr>
  </property>
  <property fmtid="{D5CDD505-2E9C-101B-9397-08002B2CF9AE}" pid="4" name="MSIP_Label_2ab2f576-383b-46f4-aa7f-f04930f318dd_SetDate">
    <vt:lpwstr>2021-11-30T09:25:37Z</vt:lpwstr>
  </property>
  <property fmtid="{D5CDD505-2E9C-101B-9397-08002B2CF9AE}" pid="5" name="MSIP_Label_2ab2f576-383b-46f4-aa7f-f04930f318dd_Method">
    <vt:lpwstr>Standard</vt:lpwstr>
  </property>
  <property fmtid="{D5CDD505-2E9C-101B-9397-08002B2CF9AE}" pid="6" name="MSIP_Label_2ab2f576-383b-46f4-aa7f-f04930f318dd_Name">
    <vt:lpwstr>Internal</vt:lpwstr>
  </property>
  <property fmtid="{D5CDD505-2E9C-101B-9397-08002B2CF9AE}" pid="7" name="MSIP_Label_2ab2f576-383b-46f4-aa7f-f04930f318dd_SiteId">
    <vt:lpwstr>f52de165-4ef3-40e1-b37b-5869497927a3</vt:lpwstr>
  </property>
  <property fmtid="{D5CDD505-2E9C-101B-9397-08002B2CF9AE}" pid="8" name="MSIP_Label_2ab2f576-383b-46f4-aa7f-f04930f318dd_ActionId">
    <vt:lpwstr>5f1a9750-1ca0-4179-8596-b270d3e27adc</vt:lpwstr>
  </property>
  <property fmtid="{D5CDD505-2E9C-101B-9397-08002B2CF9AE}" pid="9" name="MSIP_Label_2ab2f576-383b-46f4-aa7f-f04930f318dd_ContentBits">
    <vt:lpwstr>0</vt:lpwstr>
  </property>
  <property fmtid="{D5CDD505-2E9C-101B-9397-08002B2CF9AE}" pid="10" name="MediaServiceImageTags">
    <vt:lpwstr/>
  </property>
</Properties>
</file>